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0" r:id="rId4"/>
    <p:sldId id="266" r:id="rId5"/>
    <p:sldId id="268" r:id="rId6"/>
    <p:sldId id="261" r:id="rId7"/>
    <p:sldId id="262" r:id="rId8"/>
    <p:sldId id="265" r:id="rId9"/>
    <p:sldId id="267"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80" autoAdjust="0"/>
  </p:normalViewPr>
  <p:slideViewPr>
    <p:cSldViewPr>
      <p:cViewPr varScale="1">
        <p:scale>
          <a:sx n="63" d="100"/>
          <a:sy n="63" d="100"/>
        </p:scale>
        <p:origin x="-1362" y="-96"/>
      </p:cViewPr>
      <p:guideLst>
        <p:guide orient="horz" pos="2160"/>
        <p:guide pos="2880"/>
      </p:guideLst>
    </p:cSldViewPr>
  </p:slideViewPr>
  <p:outlineViewPr>
    <p:cViewPr>
      <p:scale>
        <a:sx n="33" d="100"/>
        <a:sy n="33" d="100"/>
      </p:scale>
      <p:origin x="0" y="3414"/>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A8BBA0-5329-4893-91B4-AB6E4280D543}" type="datetimeFigureOut">
              <a:rPr lang="en-US" smtClean="0"/>
              <a:pPr/>
              <a:t>2/22/2018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A9F6F6-E632-48DC-A37F-CF0DC0B51D3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1A9F6F6-E632-48DC-A37F-CF0DC0B51D3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996856-2EC3-4473-9FC2-6DD02152DE07}"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F8844-93CB-42BE-9826-C24BC89E2D7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996856-2EC3-4473-9FC2-6DD02152DE07}"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F8844-93CB-42BE-9826-C24BC89E2D7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996856-2EC3-4473-9FC2-6DD02152DE07}"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F8844-93CB-42BE-9826-C24BC89E2D7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996856-2EC3-4473-9FC2-6DD02152DE07}"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F8844-93CB-42BE-9826-C24BC89E2D7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996856-2EC3-4473-9FC2-6DD02152DE07}"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9F8844-93CB-42BE-9826-C24BC89E2D7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996856-2EC3-4473-9FC2-6DD02152DE07}" type="datetimeFigureOut">
              <a:rPr lang="en-US" smtClean="0"/>
              <a:pPr/>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F8844-93CB-42BE-9826-C24BC89E2D7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996856-2EC3-4473-9FC2-6DD02152DE07}" type="datetimeFigureOut">
              <a:rPr lang="en-US" smtClean="0"/>
              <a:pPr/>
              <a:t>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9F8844-93CB-42BE-9826-C24BC89E2D7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996856-2EC3-4473-9FC2-6DD02152DE07}" type="datetimeFigureOut">
              <a:rPr lang="en-US" smtClean="0"/>
              <a:pPr/>
              <a:t>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9F8844-93CB-42BE-9826-C24BC89E2D7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96856-2EC3-4473-9FC2-6DD02152DE07}" type="datetimeFigureOut">
              <a:rPr lang="en-US" smtClean="0"/>
              <a:pPr/>
              <a:t>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9F8844-93CB-42BE-9826-C24BC89E2D7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996856-2EC3-4473-9FC2-6DD02152DE07}" type="datetimeFigureOut">
              <a:rPr lang="en-US" smtClean="0"/>
              <a:pPr/>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F8844-93CB-42BE-9826-C24BC89E2D7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996856-2EC3-4473-9FC2-6DD02152DE07}" type="datetimeFigureOut">
              <a:rPr lang="en-US" smtClean="0"/>
              <a:pPr/>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9F8844-93CB-42BE-9826-C24BC89E2D7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96856-2EC3-4473-9FC2-6DD02152DE07}" type="datetimeFigureOut">
              <a:rPr lang="en-US" smtClean="0"/>
              <a:pPr/>
              <a:t>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9F8844-93CB-42BE-9826-C24BC89E2D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Green Communities</a:t>
            </a:r>
            <a:endParaRPr lang="en-US" dirty="0"/>
          </a:p>
        </p:txBody>
      </p:sp>
      <p:sp>
        <p:nvSpPr>
          <p:cNvPr id="3" name="Subtitle 2"/>
          <p:cNvSpPr>
            <a:spLocks noGrp="1"/>
          </p:cNvSpPr>
          <p:nvPr>
            <p:ph type="subTitle" idx="1"/>
          </p:nvPr>
        </p:nvSpPr>
        <p:spPr/>
        <p:txBody>
          <a:bodyPr/>
          <a:lstStyle/>
          <a:p>
            <a:r>
              <a:rPr lang="en-US" smtClean="0"/>
              <a:t>Criterion 5</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610600" cy="6063198"/>
          </a:xfrm>
          <a:prstGeom prst="rect">
            <a:avLst/>
          </a:prstGeom>
        </p:spPr>
        <p:txBody>
          <a:bodyPr wrap="square">
            <a:spAutoFit/>
          </a:bodyPr>
          <a:lstStyle/>
          <a:p>
            <a:r>
              <a:rPr lang="en-US" sz="2800" b="1" dirty="0" smtClean="0"/>
              <a:t>Documentation Required to Meet Criterion 5 </a:t>
            </a:r>
          </a:p>
          <a:p>
            <a:r>
              <a:rPr lang="en-US" sz="2800" b="1" dirty="0" smtClean="0"/>
              <a:t> </a:t>
            </a:r>
          </a:p>
          <a:p>
            <a:r>
              <a:rPr lang="en-US" sz="2800" b="1" dirty="0" smtClean="0"/>
              <a:t>The following documentation must be provided as evidence to verify that the municipality has met this criterion: </a:t>
            </a:r>
          </a:p>
          <a:p>
            <a:r>
              <a:rPr lang="en-US" sz="2800" b="1" dirty="0" smtClean="0"/>
              <a:t> </a:t>
            </a:r>
          </a:p>
          <a:p>
            <a:r>
              <a:rPr lang="en-US" sz="2800" b="1" dirty="0" smtClean="0"/>
              <a:t>Stretch Energy Code </a:t>
            </a:r>
          </a:p>
          <a:p>
            <a:r>
              <a:rPr lang="en-US" sz="2800" b="1" dirty="0" smtClean="0"/>
              <a:t> </a:t>
            </a:r>
          </a:p>
          <a:p>
            <a:r>
              <a:rPr lang="en-US" sz="2800" b="1" dirty="0" smtClean="0"/>
              <a:t>The municipality must provide documentation </a:t>
            </a:r>
            <a:r>
              <a:rPr lang="en-US" sz="2800" b="1" smtClean="0"/>
              <a:t>of </a:t>
            </a:r>
            <a:r>
              <a:rPr lang="en-US" sz="2800" b="1" smtClean="0"/>
              <a:t>the </a:t>
            </a:r>
            <a:r>
              <a:rPr lang="en-US" sz="2800" b="1" dirty="0" smtClean="0"/>
              <a:t>town meeting vote adopting 780 CMR 115.AA, the MA Board of Building Regulations and Standards (BBRS) Stretch Energy Code. The vote must include the effective date of the Stretch Energy Code.</a:t>
            </a:r>
            <a:r>
              <a:rPr lang="en-US" sz="2800" dirty="0" smtClean="0"/>
              <a:t> </a:t>
            </a:r>
          </a:p>
          <a:p>
            <a:r>
              <a:rPr lang="en-US" sz="2400" dirty="0" smtClean="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Criterion 5</a:t>
            </a:r>
            <a:endParaRPr lang="en-US" dirty="0"/>
          </a:p>
        </p:txBody>
      </p:sp>
      <p:sp>
        <p:nvSpPr>
          <p:cNvPr id="3" name="Rectangle 2"/>
          <p:cNvSpPr/>
          <p:nvPr/>
        </p:nvSpPr>
        <p:spPr>
          <a:xfrm>
            <a:off x="914400" y="1371600"/>
            <a:ext cx="7620000" cy="2862322"/>
          </a:xfrm>
          <a:prstGeom prst="rect">
            <a:avLst/>
          </a:prstGeom>
        </p:spPr>
        <p:txBody>
          <a:bodyPr wrap="square">
            <a:spAutoFit/>
          </a:bodyPr>
          <a:lstStyle/>
          <a:p>
            <a:r>
              <a:rPr lang="en-US" sz="3600" b="1" dirty="0"/>
              <a:t>Establish requirements to minimize life-cycle energy costs for new construction (suggested route for achieving this step is via adoption of "Stretch </a:t>
            </a:r>
            <a:r>
              <a:rPr lang="en-US" sz="3600" b="1" dirty="0" smtClean="0"/>
              <a:t>Code“)</a:t>
            </a:r>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Criterion 5 Minimize Life-Cycle Costs</a:t>
            </a:r>
            <a:endParaRPr lang="en-US" dirty="0"/>
          </a:p>
        </p:txBody>
      </p:sp>
      <p:sp>
        <p:nvSpPr>
          <p:cNvPr id="3" name="Content Placeholder 2"/>
          <p:cNvSpPr>
            <a:spLocks noGrp="1"/>
          </p:cNvSpPr>
          <p:nvPr>
            <p:ph idx="1"/>
          </p:nvPr>
        </p:nvSpPr>
        <p:spPr>
          <a:xfrm>
            <a:off x="381000" y="838200"/>
            <a:ext cx="8229600" cy="5791200"/>
          </a:xfrm>
        </p:spPr>
        <p:txBody>
          <a:bodyPr>
            <a:normAutofit fontScale="25000" lnSpcReduction="20000"/>
          </a:bodyPr>
          <a:lstStyle/>
          <a:p>
            <a:endParaRPr lang="en-US" dirty="0" smtClean="0"/>
          </a:p>
          <a:p>
            <a:pPr>
              <a:buNone/>
            </a:pPr>
            <a:endParaRPr lang="en-US" dirty="0" smtClean="0"/>
          </a:p>
          <a:p>
            <a:pPr>
              <a:buNone/>
            </a:pPr>
            <a:r>
              <a:rPr lang="en-US" dirty="0" smtClean="0"/>
              <a:t> </a:t>
            </a:r>
          </a:p>
          <a:p>
            <a:pPr>
              <a:buFont typeface="Wingdings" pitchFamily="2" charset="2"/>
              <a:buChar char="§"/>
            </a:pPr>
            <a:r>
              <a:rPr lang="en-US" sz="9600" b="1" dirty="0" smtClean="0"/>
              <a:t>A municipality must require all new residential construction and all new commercial and industrial real estate construction to minimize, to the extent feasible, the life cycle cost of facilities/buildings by utilizing energy efficiency, water conservation and other renewable or alternative energy technologies.  </a:t>
            </a:r>
          </a:p>
          <a:p>
            <a:pPr>
              <a:buNone/>
            </a:pPr>
            <a:r>
              <a:rPr lang="en-US" sz="9600" b="1" dirty="0" smtClean="0"/>
              <a:t> </a:t>
            </a:r>
          </a:p>
          <a:p>
            <a:pPr>
              <a:buFont typeface="Wingdings" pitchFamily="2" charset="2"/>
              <a:buChar char="§"/>
            </a:pPr>
            <a:r>
              <a:rPr lang="en-US" sz="9600" b="1" dirty="0" smtClean="0"/>
              <a:t>The recommended way for cities and towns to meet this requirement is by adopting the Board of Building Regulations and Standards (BBRS) Stretch Code (780 CMR 115.AA), an appendix to the MA State Building Code. </a:t>
            </a:r>
            <a:r>
              <a:rPr lang="en-US" sz="9600" b="1" u="sng" dirty="0" smtClean="0"/>
              <a:t>If your municipality adopts the Stretch Code. All new residential construction, irrespective of size/square footage, will be subject to the Stretch Code.  </a:t>
            </a:r>
          </a:p>
          <a:p>
            <a:pPr>
              <a:buNone/>
            </a:pPr>
            <a:r>
              <a:rPr lang="en-US" sz="9600" b="1" dirty="0" smtClean="0"/>
              <a:t> </a:t>
            </a:r>
          </a:p>
          <a:p>
            <a:pPr>
              <a:buFont typeface="Wingdings" pitchFamily="2" charset="2"/>
              <a:buChar char="§"/>
            </a:pPr>
            <a:r>
              <a:rPr lang="en-US" sz="9600" b="1" u="sng" dirty="0" smtClean="0"/>
              <a:t>Towns are advised to adopt the Stretch Code as a general bylaw at Town Meeting.   </a:t>
            </a:r>
            <a:endParaRPr lang="en-US" sz="9600" b="1" dirty="0" smtClean="0"/>
          </a:p>
          <a:p>
            <a:pPr>
              <a:buNone/>
            </a:pPr>
            <a:r>
              <a:rPr lang="en-US" sz="9600" b="1"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763000" cy="5878532"/>
          </a:xfrm>
          <a:prstGeom prst="rect">
            <a:avLst/>
          </a:prstGeom>
        </p:spPr>
        <p:txBody>
          <a:bodyPr wrap="square">
            <a:spAutoFit/>
          </a:bodyPr>
          <a:lstStyle/>
          <a:p>
            <a:r>
              <a:rPr lang="en-US" dirty="0" smtClean="0"/>
              <a:t>Modeling Analysis: Single Family Natural Gas or Propane Heated Home:</a:t>
            </a:r>
          </a:p>
          <a:p>
            <a:r>
              <a:rPr lang="en-US" dirty="0" smtClean="0"/>
              <a:t>2,550 sq. ft., 3 bedroom</a:t>
            </a:r>
          </a:p>
          <a:p>
            <a:pPr>
              <a:buNone/>
            </a:pPr>
            <a:endParaRPr lang="en-US" dirty="0" smtClean="0"/>
          </a:p>
          <a:p>
            <a:r>
              <a:rPr lang="en-US" sz="2000" b="1" dirty="0" smtClean="0"/>
              <a:t>FEATURE 		Base Code 	Stretch Code 		Construct</a:t>
            </a:r>
          </a:p>
          <a:p>
            <a:r>
              <a:rPr lang="en-US" b="1" dirty="0" smtClean="0"/>
              <a:t>								</a:t>
            </a:r>
            <a:r>
              <a:rPr lang="en-US" sz="2000" b="1" dirty="0" smtClean="0"/>
              <a:t> Cost</a:t>
            </a:r>
          </a:p>
          <a:p>
            <a:r>
              <a:rPr lang="en-US" sz="2000" b="1" dirty="0" smtClean="0"/>
              <a:t>HERS RATING		 66 		55 			$500</a:t>
            </a:r>
            <a:r>
              <a:rPr lang="en-US" b="1" dirty="0" smtClean="0"/>
              <a:t> </a:t>
            </a:r>
          </a:p>
          <a:p>
            <a:r>
              <a:rPr lang="en-US" sz="2000" b="1" dirty="0" smtClean="0"/>
              <a:t>WINDOW (U-VAL/SHGC) 	.30/.30 		.27/.30 			$500</a:t>
            </a:r>
            <a:r>
              <a:rPr lang="en-US" b="1" dirty="0" smtClean="0"/>
              <a:t> </a:t>
            </a:r>
          </a:p>
          <a:p>
            <a:r>
              <a:rPr lang="en-US" sz="2000" b="1" dirty="0" smtClean="0"/>
              <a:t>HEATING 		92% gas </a:t>
            </a:r>
            <a:r>
              <a:rPr lang="en-US" sz="2000" b="1" dirty="0" err="1" smtClean="0"/>
              <a:t>furn</a:t>
            </a:r>
            <a:r>
              <a:rPr lang="en-US" sz="2000" b="1" dirty="0" smtClean="0"/>
              <a:t> 	96% gas </a:t>
            </a:r>
            <a:r>
              <a:rPr lang="en-US" sz="2000" b="1" dirty="0" err="1" smtClean="0"/>
              <a:t>furn</a:t>
            </a:r>
            <a:r>
              <a:rPr lang="en-US" sz="2000" b="1" dirty="0" smtClean="0"/>
              <a:t> </a:t>
            </a:r>
            <a:r>
              <a:rPr lang="en-US" b="1" dirty="0" smtClean="0"/>
              <a:t>		</a:t>
            </a:r>
            <a:r>
              <a:rPr lang="en-US" sz="2000" b="1" dirty="0" smtClean="0"/>
              <a:t>$290</a:t>
            </a:r>
          </a:p>
          <a:p>
            <a:r>
              <a:rPr lang="en-US" sz="2000" b="1" dirty="0" smtClean="0"/>
              <a:t>COOLING 		13 SEER 		15 SEER 			$392</a:t>
            </a:r>
            <a:r>
              <a:rPr lang="en-US" b="1" dirty="0" smtClean="0"/>
              <a:t> </a:t>
            </a:r>
          </a:p>
          <a:p>
            <a:r>
              <a:rPr lang="en-US" sz="2000" b="1" dirty="0" smtClean="0"/>
              <a:t>DHW 		0.62 EF 40 Gal </a:t>
            </a:r>
            <a:r>
              <a:rPr lang="en-US" sz="2000" b="1" dirty="0" err="1" smtClean="0"/>
              <a:t>tnk</a:t>
            </a:r>
            <a:r>
              <a:rPr lang="en-US" sz="2000" b="1" dirty="0" smtClean="0"/>
              <a:t> Gas 	0.96 EF </a:t>
            </a:r>
            <a:r>
              <a:rPr lang="en-US" sz="2000" b="1" dirty="0" err="1" smtClean="0"/>
              <a:t>Tnklss</a:t>
            </a:r>
            <a:r>
              <a:rPr lang="en-US" sz="2000" b="1" dirty="0" smtClean="0"/>
              <a:t> Gas	 $724</a:t>
            </a:r>
          </a:p>
          <a:p>
            <a:r>
              <a:rPr lang="en-US" sz="2000" b="1" dirty="0" smtClean="0"/>
              <a:t>DHW		0.62 EF 40 Gal </a:t>
            </a:r>
            <a:r>
              <a:rPr lang="en-US" sz="2000" b="1" dirty="0" err="1" smtClean="0"/>
              <a:t>tnk</a:t>
            </a:r>
            <a:r>
              <a:rPr lang="en-US" sz="2000" b="1" dirty="0" smtClean="0"/>
              <a:t> </a:t>
            </a:r>
            <a:r>
              <a:rPr lang="en-US" sz="2000" b="1" dirty="0" err="1" smtClean="0"/>
              <a:t>Prpn</a:t>
            </a:r>
            <a:r>
              <a:rPr lang="en-US" sz="2000" b="1" dirty="0" smtClean="0"/>
              <a:t>	 0.94 EF </a:t>
            </a:r>
            <a:r>
              <a:rPr lang="en-US" sz="2000" b="1" dirty="0" err="1" smtClean="0"/>
              <a:t>Tnklss</a:t>
            </a:r>
            <a:r>
              <a:rPr lang="en-US" sz="2000" b="1" dirty="0" smtClean="0"/>
              <a:t> </a:t>
            </a:r>
            <a:r>
              <a:rPr lang="en-US" sz="2000" b="1" dirty="0" err="1" smtClean="0"/>
              <a:t>Prpn</a:t>
            </a:r>
            <a:endParaRPr lang="en-US" sz="2000" b="1" dirty="0" smtClean="0"/>
          </a:p>
          <a:p>
            <a:r>
              <a:rPr lang="en-US" sz="2000" b="1" dirty="0" smtClean="0"/>
              <a:t>DUCT LEAKAGE 	4 CFM25 / 100 CFA 	2 CFM25 / 100 CFA 	$200</a:t>
            </a:r>
            <a:r>
              <a:rPr lang="en-US" b="1" dirty="0" smtClean="0"/>
              <a:t> </a:t>
            </a:r>
          </a:p>
          <a:p>
            <a:r>
              <a:rPr lang="en-US" b="1" dirty="0" smtClean="0"/>
              <a:t>	</a:t>
            </a:r>
          </a:p>
          <a:p>
            <a:r>
              <a:rPr lang="en-US" dirty="0" smtClean="0"/>
              <a:t>HIGH EFF LIGHTING 	100% CFL 	</a:t>
            </a:r>
            <a:r>
              <a:rPr lang="en-US" i="1" dirty="0" smtClean="0"/>
              <a:t>No change required 	$0 </a:t>
            </a:r>
          </a:p>
          <a:p>
            <a:r>
              <a:rPr lang="en-US" dirty="0" smtClean="0"/>
              <a:t>AIR INFILTRATION 		3.0 ACH50 	</a:t>
            </a:r>
            <a:r>
              <a:rPr lang="en-US" i="1" dirty="0" smtClean="0"/>
              <a:t>No change required 	$0 </a:t>
            </a:r>
          </a:p>
          <a:p>
            <a:r>
              <a:rPr lang="en-US" dirty="0" smtClean="0"/>
              <a:t>FOUNDATION 	</a:t>
            </a:r>
            <a:r>
              <a:rPr lang="en-US" dirty="0" err="1" smtClean="0"/>
              <a:t>Uncnd</a:t>
            </a:r>
            <a:r>
              <a:rPr lang="en-US" dirty="0" smtClean="0"/>
              <a:t>, </a:t>
            </a:r>
            <a:r>
              <a:rPr lang="en-US" dirty="0" err="1" smtClean="0"/>
              <a:t>uninsul</a:t>
            </a:r>
            <a:r>
              <a:rPr lang="en-US" dirty="0" smtClean="0"/>
              <a:t> </a:t>
            </a:r>
            <a:r>
              <a:rPr lang="en-US" dirty="0" err="1" smtClean="0"/>
              <a:t>bsmnt</a:t>
            </a:r>
            <a:r>
              <a:rPr lang="en-US" dirty="0" smtClean="0"/>
              <a:t> 	</a:t>
            </a:r>
            <a:r>
              <a:rPr lang="en-US" i="1" dirty="0" smtClean="0"/>
              <a:t>No change required 	$0 </a:t>
            </a:r>
          </a:p>
          <a:p>
            <a:r>
              <a:rPr lang="en-US" dirty="0" smtClean="0"/>
              <a:t>FLOOR 		R38 </a:t>
            </a:r>
            <a:r>
              <a:rPr lang="en-US" dirty="0" err="1" smtClean="0"/>
              <a:t>fbrglss</a:t>
            </a:r>
            <a:r>
              <a:rPr lang="en-US" dirty="0" smtClean="0"/>
              <a:t> Grade 1 	</a:t>
            </a:r>
            <a:r>
              <a:rPr lang="en-US" i="1" dirty="0" smtClean="0"/>
              <a:t>No change required 	$0 </a:t>
            </a:r>
          </a:p>
          <a:p>
            <a:r>
              <a:rPr lang="en-US" dirty="0" smtClean="0"/>
              <a:t>WALLS 		R21 </a:t>
            </a:r>
            <a:r>
              <a:rPr lang="en-US" dirty="0" err="1" smtClean="0"/>
              <a:t>fbrglss</a:t>
            </a:r>
            <a:r>
              <a:rPr lang="en-US" dirty="0" smtClean="0"/>
              <a:t> Grade 1 	</a:t>
            </a:r>
            <a:r>
              <a:rPr lang="en-US" i="1" dirty="0" smtClean="0"/>
              <a:t>No change required 	$0 </a:t>
            </a:r>
          </a:p>
          <a:p>
            <a:r>
              <a:rPr lang="en-US" dirty="0" smtClean="0"/>
              <a:t>CEILING – FLAT 	R-50 blown in cellulose 	</a:t>
            </a:r>
            <a:r>
              <a:rPr lang="en-US" i="1" dirty="0" smtClean="0"/>
              <a:t>No change required 	$0 							</a:t>
            </a:r>
            <a:r>
              <a:rPr lang="en-US" b="1" dirty="0" smtClean="0"/>
              <a:t>TOTAL 		$2,606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763000" cy="5909310"/>
          </a:xfrm>
          <a:prstGeom prst="rect">
            <a:avLst/>
          </a:prstGeom>
        </p:spPr>
        <p:txBody>
          <a:bodyPr wrap="square">
            <a:spAutoFit/>
          </a:bodyPr>
          <a:lstStyle/>
          <a:p>
            <a:r>
              <a:rPr lang="en-US" b="1" dirty="0" smtClean="0"/>
              <a:t>9th Edition Stretch Code Modeling Analysis 2550 </a:t>
            </a:r>
            <a:r>
              <a:rPr lang="en-US" b="1" dirty="0" err="1" smtClean="0"/>
              <a:t>sq.ft</a:t>
            </a:r>
            <a:r>
              <a:rPr lang="en-US" b="1" dirty="0" smtClean="0"/>
              <a:t>. 3 BR Single Family Home w/ Oil Heat</a:t>
            </a:r>
          </a:p>
          <a:p>
            <a:endParaRPr lang="en-US" dirty="0" smtClean="0"/>
          </a:p>
          <a:p>
            <a:endParaRPr lang="en-US" dirty="0" smtClean="0"/>
          </a:p>
          <a:p>
            <a:r>
              <a:rPr lang="en-US" b="1" dirty="0" smtClean="0"/>
              <a:t>Feature			Base Code	 Stretch Code 		Const. Cost</a:t>
            </a:r>
            <a:r>
              <a:rPr lang="en-US" dirty="0" smtClean="0"/>
              <a:t> </a:t>
            </a:r>
          </a:p>
          <a:p>
            <a:endParaRPr lang="en-US" dirty="0" smtClean="0"/>
          </a:p>
          <a:p>
            <a:r>
              <a:rPr lang="en-US" b="1" dirty="0" smtClean="0"/>
              <a:t>HERS RATING		 70		 54			$500 </a:t>
            </a:r>
          </a:p>
          <a:p>
            <a:r>
              <a:rPr lang="en-US" b="1" dirty="0" smtClean="0"/>
              <a:t>WINDOW (UVAL/SHGC) 	.30/.30		 .27/.30			$500 </a:t>
            </a:r>
          </a:p>
          <a:p>
            <a:r>
              <a:rPr lang="en-US" b="1" dirty="0" smtClean="0"/>
              <a:t>HEATING			 83% oil furnace	 96% oil furnace		 $1,759 </a:t>
            </a:r>
          </a:p>
          <a:p>
            <a:r>
              <a:rPr lang="en-US" b="1" dirty="0" smtClean="0"/>
              <a:t>COOLING			 13 SEER		 15 SEER			 $392 </a:t>
            </a:r>
          </a:p>
          <a:p>
            <a:r>
              <a:rPr lang="en-US" b="1" dirty="0" smtClean="0"/>
              <a:t>DHW			 0.95EF </a:t>
            </a:r>
            <a:r>
              <a:rPr lang="en-US" b="1" dirty="0" err="1" smtClean="0"/>
              <a:t>Tnk</a:t>
            </a:r>
            <a:r>
              <a:rPr lang="en-US" b="1" dirty="0" smtClean="0"/>
              <a:t> Elect	 3.24EF Heat Pump DHW	 $660 </a:t>
            </a:r>
          </a:p>
          <a:p>
            <a:r>
              <a:rPr lang="en-US" b="1" dirty="0" smtClean="0"/>
              <a:t>DUCT LEAKAGE TO OUTSIDE	 4 CFM25/100 CFA	 2 CFM25/100 CFA		 $200</a:t>
            </a:r>
          </a:p>
          <a:p>
            <a:r>
              <a:rPr lang="en-US" dirty="0" smtClean="0"/>
              <a:t> </a:t>
            </a:r>
          </a:p>
          <a:p>
            <a:r>
              <a:rPr lang="en-US" dirty="0" smtClean="0"/>
              <a:t>FOUNDATION 	</a:t>
            </a:r>
            <a:r>
              <a:rPr lang="en-US" dirty="0" err="1" smtClean="0"/>
              <a:t>Uncond</a:t>
            </a:r>
            <a:r>
              <a:rPr lang="en-US" dirty="0" smtClean="0"/>
              <a:t>, </a:t>
            </a:r>
            <a:r>
              <a:rPr lang="en-US" dirty="0" err="1" smtClean="0"/>
              <a:t>uninsul</a:t>
            </a:r>
            <a:r>
              <a:rPr lang="en-US" dirty="0" smtClean="0"/>
              <a:t> </a:t>
            </a:r>
            <a:r>
              <a:rPr lang="en-US" dirty="0" err="1" smtClean="0"/>
              <a:t>bsmnt</a:t>
            </a:r>
            <a:r>
              <a:rPr lang="en-US" dirty="0" smtClean="0"/>
              <a:t> 	No change required	$0 </a:t>
            </a:r>
          </a:p>
          <a:p>
            <a:r>
              <a:rPr lang="en-US" dirty="0" smtClean="0"/>
              <a:t>FLOOR R38 	fiberglass Grade 1		 No change required	 $0 </a:t>
            </a:r>
          </a:p>
          <a:p>
            <a:r>
              <a:rPr lang="en-US" dirty="0" smtClean="0"/>
              <a:t>WALLS		 R21 fiberglass Grade 1	 No change required	 $0 </a:t>
            </a:r>
          </a:p>
          <a:p>
            <a:r>
              <a:rPr lang="en-US" dirty="0" smtClean="0"/>
              <a:t>HIGH EFF LIGHT 	100% CFL			 No change required 	$0 </a:t>
            </a:r>
          </a:p>
          <a:p>
            <a:r>
              <a:rPr lang="en-US" dirty="0" smtClean="0"/>
              <a:t>CEILING – FLAT	 R-50 blown in cellulose	 No change required	 $0 </a:t>
            </a:r>
          </a:p>
          <a:p>
            <a:r>
              <a:rPr lang="en-US" dirty="0" smtClean="0"/>
              <a:t>DUCT INSULATION	 R-8			 No change required	 $0 </a:t>
            </a:r>
          </a:p>
          <a:p>
            <a:r>
              <a:rPr lang="en-US" dirty="0" smtClean="0"/>
              <a:t>								TOTAL $4,011 </a:t>
            </a:r>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534400" cy="6186309"/>
          </a:xfrm>
          <a:prstGeom prst="rect">
            <a:avLst/>
          </a:prstGeom>
        </p:spPr>
        <p:txBody>
          <a:bodyPr wrap="square">
            <a:spAutoFit/>
          </a:bodyPr>
          <a:lstStyle/>
          <a:p>
            <a:r>
              <a:rPr lang="en-US" sz="3600" dirty="0" smtClean="0"/>
              <a:t>Criterion 5 recommends that municipalities minimize the life-cycle cost of all newly constructed homes and buildings, as well as those undergoing major renovation, by adopting Massachusetts’ Board of Building Regulations and Standards (BBRS) Stretch Code (780 CMR 115.AA). Buildings constructed to the Stretch Code use significantly less energy than buildings built to other current and previous building codes.</a:t>
            </a: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457200"/>
            <a:ext cx="8229600" cy="5940088"/>
          </a:xfrm>
          <a:prstGeom prst="rect">
            <a:avLst/>
          </a:prstGeom>
        </p:spPr>
        <p:txBody>
          <a:bodyPr wrap="square">
            <a:spAutoFit/>
          </a:bodyPr>
          <a:lstStyle/>
          <a:p>
            <a:r>
              <a:rPr lang="en-US" sz="2000" b="1" dirty="0" smtClean="0"/>
              <a:t>Costs and benefits to meet stretch code</a:t>
            </a:r>
          </a:p>
          <a:p>
            <a:r>
              <a:rPr lang="en-US" sz="2000" dirty="0" smtClean="0"/>
              <a:t>Single Family Gas Heated Home</a:t>
            </a:r>
            <a:endParaRPr lang="en-US" sz="2000" b="1" dirty="0" smtClean="0"/>
          </a:p>
          <a:p>
            <a:r>
              <a:rPr lang="en-US" sz="2000" b="1" dirty="0" smtClean="0"/>
              <a:t>HERS Index (ERI) </a:t>
            </a:r>
          </a:p>
          <a:p>
            <a:r>
              <a:rPr lang="en-US" sz="2000" b="1" dirty="0" smtClean="0"/>
              <a:t>Target 55 </a:t>
            </a:r>
          </a:p>
          <a:p>
            <a:r>
              <a:rPr lang="en-US" sz="2000" b="1" dirty="0" smtClean="0"/>
              <a:t>Example Base 66 </a:t>
            </a:r>
          </a:p>
          <a:p>
            <a:r>
              <a:rPr lang="en-US" sz="2000" b="1" dirty="0" smtClean="0"/>
              <a:t>Example Stretch  55</a:t>
            </a:r>
            <a:r>
              <a:rPr lang="en-US" sz="2000" dirty="0" smtClean="0"/>
              <a:t> </a:t>
            </a:r>
          </a:p>
          <a:p>
            <a:r>
              <a:rPr lang="en-US" sz="2000" dirty="0" smtClean="0"/>
              <a:t>		</a:t>
            </a:r>
            <a:r>
              <a:rPr lang="en-US" sz="2000" b="1" dirty="0" smtClean="0"/>
              <a:t>COSTS 		BENEFITS		NET</a:t>
            </a:r>
          </a:p>
          <a:p>
            <a:r>
              <a:rPr lang="en-US" sz="2000" dirty="0" smtClean="0"/>
              <a:t> </a:t>
            </a:r>
            <a:r>
              <a:rPr lang="en-US" sz="2000" b="1" dirty="0" smtClean="0"/>
              <a:t>BUILDER</a:t>
            </a:r>
            <a:r>
              <a:rPr lang="en-US" sz="2000" dirty="0" smtClean="0"/>
              <a:t> </a:t>
            </a:r>
          </a:p>
          <a:p>
            <a:r>
              <a:rPr lang="en-US" sz="2000" dirty="0" smtClean="0"/>
              <a:t>	Adjustments		Utility 			Cost</a:t>
            </a:r>
          </a:p>
          <a:p>
            <a:r>
              <a:rPr lang="en-US" sz="2000" dirty="0" smtClean="0"/>
              <a:t> 	+ HERS Rater Fee		 Rebates1 		 Compared to							 Base Code </a:t>
            </a:r>
          </a:p>
          <a:p>
            <a:r>
              <a:rPr lang="en-US" sz="2000" dirty="0" smtClean="0"/>
              <a:t>		+$(2,606)	 -$1,630			 $(976) </a:t>
            </a:r>
          </a:p>
          <a:p>
            <a:endParaRPr lang="en-US" sz="2000" dirty="0" smtClean="0"/>
          </a:p>
          <a:p>
            <a:r>
              <a:rPr lang="en-US" sz="2000" b="1" dirty="0" smtClean="0"/>
              <a:t>HOMEBUYER</a:t>
            </a:r>
            <a:r>
              <a:rPr lang="en-US" sz="2000" dirty="0" smtClean="0"/>
              <a:t> </a:t>
            </a:r>
          </a:p>
          <a:p>
            <a:r>
              <a:rPr lang="en-US" sz="2000" dirty="0" err="1" smtClean="0"/>
              <a:t>Chng</a:t>
            </a:r>
            <a:r>
              <a:rPr lang="en-US" sz="2000" dirty="0" smtClean="0"/>
              <a:t>		 </a:t>
            </a:r>
            <a:r>
              <a:rPr lang="en-US" sz="2000" dirty="0" err="1" smtClean="0"/>
              <a:t>Chng</a:t>
            </a:r>
            <a:r>
              <a:rPr lang="en-US" sz="2000" dirty="0" smtClean="0"/>
              <a:t> 		</a:t>
            </a:r>
            <a:r>
              <a:rPr lang="en-US" sz="2000" dirty="0" err="1" smtClean="0"/>
              <a:t>Est</a:t>
            </a:r>
            <a:r>
              <a:rPr lang="en-US" sz="2000" dirty="0" smtClean="0"/>
              <a:t> Red		Year 1	 Year 2+</a:t>
            </a:r>
          </a:p>
          <a:p>
            <a:r>
              <a:rPr lang="en-US" sz="2000" dirty="0" smtClean="0"/>
              <a:t>to 		 to </a:t>
            </a:r>
            <a:r>
              <a:rPr lang="en-US" sz="2000" dirty="0" err="1" smtClean="0"/>
              <a:t>Annl</a:t>
            </a:r>
            <a:r>
              <a:rPr lang="en-US" sz="2000" dirty="0" smtClean="0"/>
              <a:t> 		Energy		 </a:t>
            </a:r>
            <a:r>
              <a:rPr lang="en-US" sz="2000" dirty="0" err="1" smtClean="0"/>
              <a:t>Csh</a:t>
            </a:r>
            <a:r>
              <a:rPr lang="en-US" sz="2000" dirty="0" smtClean="0"/>
              <a:t> </a:t>
            </a:r>
            <a:r>
              <a:rPr lang="en-US" sz="2000" dirty="0" err="1" smtClean="0"/>
              <a:t>Flw</a:t>
            </a:r>
            <a:r>
              <a:rPr lang="en-US" sz="2000" dirty="0" smtClean="0"/>
              <a:t>	 Cash </a:t>
            </a:r>
            <a:r>
              <a:rPr lang="en-US" sz="2000" dirty="0" err="1" smtClean="0"/>
              <a:t>Flw</a:t>
            </a:r>
            <a:endParaRPr lang="en-US" sz="2000" dirty="0" smtClean="0"/>
          </a:p>
          <a:p>
            <a:r>
              <a:rPr lang="en-US" sz="2000" dirty="0" smtClean="0"/>
              <a:t>Dwnpymnt³	 </a:t>
            </a:r>
            <a:r>
              <a:rPr lang="en-US" sz="2000" dirty="0" err="1" smtClean="0"/>
              <a:t>Mrtgg</a:t>
            </a:r>
            <a:r>
              <a:rPr lang="en-US" sz="2000" dirty="0" smtClean="0"/>
              <a:t> Pymnt³	 Cost/Year² </a:t>
            </a:r>
          </a:p>
          <a:p>
            <a:r>
              <a:rPr lang="en-US" sz="2000" dirty="0" smtClean="0"/>
              <a:t> +$(97)		 +$(77)		 -$213		 $37	 $135 </a:t>
            </a:r>
          </a:p>
          <a:p>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143000"/>
            <a:ext cx="8001000" cy="4616648"/>
          </a:xfrm>
          <a:prstGeom prst="rect">
            <a:avLst/>
          </a:prstGeom>
        </p:spPr>
        <p:txBody>
          <a:bodyPr wrap="square">
            <a:spAutoFit/>
          </a:bodyPr>
          <a:lstStyle/>
          <a:p>
            <a:r>
              <a:rPr lang="en-US" sz="2000" b="1" dirty="0" smtClean="0"/>
              <a:t>Single Family Home with Propane Heat</a:t>
            </a:r>
          </a:p>
          <a:p>
            <a:endParaRPr lang="en-US" dirty="0" smtClean="0"/>
          </a:p>
          <a:p>
            <a:r>
              <a:rPr lang="en-US" dirty="0" smtClean="0"/>
              <a:t>		</a:t>
            </a:r>
            <a:r>
              <a:rPr lang="en-US" sz="2000" b="1" dirty="0" smtClean="0"/>
              <a:t>COSTS		BENEFITS			NET </a:t>
            </a:r>
            <a:r>
              <a:rPr lang="en-US" sz="2000" dirty="0" smtClean="0"/>
              <a:t> </a:t>
            </a:r>
          </a:p>
          <a:p>
            <a:r>
              <a:rPr lang="en-US" sz="2000" b="1" dirty="0" smtClean="0"/>
              <a:t>BUILDER</a:t>
            </a:r>
            <a:r>
              <a:rPr lang="en-US" dirty="0" smtClean="0"/>
              <a:t> </a:t>
            </a:r>
          </a:p>
          <a:p>
            <a:r>
              <a:rPr lang="en-US" dirty="0" smtClean="0"/>
              <a:t>	</a:t>
            </a:r>
            <a:r>
              <a:rPr lang="en-US" dirty="0" smtClean="0"/>
              <a:t>Adjustments </a:t>
            </a:r>
            <a:r>
              <a:rPr lang="en-US" dirty="0" smtClean="0"/>
              <a:t>		Utility Rebates1		 Cost</a:t>
            </a:r>
          </a:p>
          <a:p>
            <a:r>
              <a:rPr lang="en-US" dirty="0" smtClean="0"/>
              <a:t>	 + HERS Rater Fee 					Compare								 to Base Code </a:t>
            </a:r>
          </a:p>
          <a:p>
            <a:r>
              <a:rPr lang="en-US" dirty="0" smtClean="0"/>
              <a:t>		+$(2,606)		 -$1,626			 $(980) </a:t>
            </a:r>
            <a:endParaRPr lang="en-US" dirty="0" smtClean="0"/>
          </a:p>
          <a:p>
            <a:endParaRPr lang="en-US" dirty="0" smtClean="0"/>
          </a:p>
          <a:p>
            <a:r>
              <a:rPr lang="en-US" sz="2000" b="1" dirty="0" smtClean="0"/>
              <a:t>HOMEBUYER</a:t>
            </a:r>
            <a:r>
              <a:rPr lang="en-US" dirty="0" smtClean="0"/>
              <a:t> </a:t>
            </a:r>
          </a:p>
          <a:p>
            <a:r>
              <a:rPr lang="en-US" dirty="0" smtClean="0"/>
              <a:t>	</a:t>
            </a:r>
            <a:r>
              <a:rPr lang="en-US" dirty="0" err="1" smtClean="0"/>
              <a:t>Chng</a:t>
            </a:r>
            <a:r>
              <a:rPr lang="en-US" dirty="0" smtClean="0"/>
              <a:t>  to 		</a:t>
            </a:r>
            <a:r>
              <a:rPr lang="en-US" dirty="0" err="1" smtClean="0"/>
              <a:t>Chng</a:t>
            </a:r>
            <a:r>
              <a:rPr lang="en-US" dirty="0" smtClean="0"/>
              <a:t> to		</a:t>
            </a:r>
            <a:r>
              <a:rPr lang="en-US" dirty="0" err="1" smtClean="0"/>
              <a:t>Est</a:t>
            </a:r>
            <a:r>
              <a:rPr lang="en-US" dirty="0" smtClean="0"/>
              <a:t> </a:t>
            </a:r>
            <a:r>
              <a:rPr lang="en-US" dirty="0" err="1" smtClean="0"/>
              <a:t>Reduc</a:t>
            </a:r>
            <a:r>
              <a:rPr lang="en-US" dirty="0" smtClean="0"/>
              <a:t>	d	 Yr 1	Yr 2+ </a:t>
            </a:r>
          </a:p>
          <a:p>
            <a:r>
              <a:rPr lang="en-US" dirty="0" smtClean="0"/>
              <a:t>	Dwnpymnt³ 	Annual 		Energy		 Cash	 </a:t>
            </a:r>
            <a:r>
              <a:rPr lang="en-US" dirty="0" err="1" smtClean="0"/>
              <a:t>Cash</a:t>
            </a:r>
            <a:endParaRPr lang="en-US" dirty="0" smtClean="0"/>
          </a:p>
          <a:p>
            <a:r>
              <a:rPr lang="en-US" dirty="0" smtClean="0"/>
              <a:t>			Mortgage		Cost /Yr²		 Flow	 </a:t>
            </a:r>
            <a:r>
              <a:rPr lang="en-US" dirty="0" err="1" smtClean="0"/>
              <a:t>Flow</a:t>
            </a:r>
            <a:endParaRPr lang="en-US" dirty="0" smtClean="0"/>
          </a:p>
          <a:p>
            <a:r>
              <a:rPr lang="en-US" dirty="0" smtClean="0"/>
              <a:t>			Pymnt³</a:t>
            </a:r>
          </a:p>
          <a:p>
            <a:r>
              <a:rPr lang="en-US" dirty="0" smtClean="0"/>
              <a:t>									+$(98)	 	+$(77) 		- $475		$299	$397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8001000" cy="6124754"/>
          </a:xfrm>
          <a:prstGeom prst="rect">
            <a:avLst/>
          </a:prstGeom>
        </p:spPr>
        <p:txBody>
          <a:bodyPr wrap="square">
            <a:spAutoFit/>
          </a:bodyPr>
          <a:lstStyle/>
          <a:p>
            <a:r>
              <a:rPr lang="en-US" sz="2000" b="1" dirty="0" smtClean="0"/>
              <a:t>9th Edition Stretch Code Modeling Analysis 2550 </a:t>
            </a:r>
            <a:r>
              <a:rPr lang="en-US" sz="2000" b="1" dirty="0" err="1" smtClean="0"/>
              <a:t>sq.ft</a:t>
            </a:r>
            <a:r>
              <a:rPr lang="en-US" sz="2000" b="1" dirty="0" smtClean="0"/>
              <a:t>. 3 BR Single Family Home with Oil Heat </a:t>
            </a:r>
          </a:p>
          <a:p>
            <a:r>
              <a:rPr lang="en-US" sz="2000" b="1" dirty="0" smtClean="0"/>
              <a:t>HERS Index (ERI) </a:t>
            </a:r>
          </a:p>
          <a:p>
            <a:r>
              <a:rPr lang="en-US" sz="2000" b="1" dirty="0" smtClean="0"/>
              <a:t>Target 55 </a:t>
            </a:r>
          </a:p>
          <a:p>
            <a:r>
              <a:rPr lang="en-US" sz="2000" b="1" dirty="0" smtClean="0"/>
              <a:t>Example Base 70 </a:t>
            </a:r>
          </a:p>
          <a:p>
            <a:r>
              <a:rPr lang="en-US" sz="2000" b="1" dirty="0" smtClean="0"/>
              <a:t>Example Stretch  54 </a:t>
            </a:r>
          </a:p>
          <a:p>
            <a:r>
              <a:rPr lang="en-US" sz="2000" b="1" dirty="0" smtClean="0"/>
              <a:t>Costs and Benefits to Meet Stretch Code</a:t>
            </a:r>
          </a:p>
          <a:p>
            <a:r>
              <a:rPr lang="en-US" b="1" dirty="0" smtClean="0"/>
              <a:t>COSTS			 BENEFITS 			NET</a:t>
            </a:r>
            <a:r>
              <a:rPr lang="en-US" dirty="0" smtClean="0"/>
              <a:t>  </a:t>
            </a:r>
          </a:p>
          <a:p>
            <a:endParaRPr lang="en-US" b="1" dirty="0" smtClean="0"/>
          </a:p>
          <a:p>
            <a:r>
              <a:rPr lang="en-US" b="1" dirty="0" smtClean="0"/>
              <a:t>BUILDER</a:t>
            </a:r>
            <a:r>
              <a:rPr lang="en-US" dirty="0" smtClean="0"/>
              <a:t> </a:t>
            </a:r>
          </a:p>
          <a:p>
            <a:r>
              <a:rPr lang="en-US" dirty="0" smtClean="0"/>
              <a:t>Adjustments 		Utility Rebates1 		Cost Compared</a:t>
            </a:r>
          </a:p>
          <a:p>
            <a:r>
              <a:rPr lang="en-US" dirty="0" smtClean="0"/>
              <a:t>+ HERS Rater Fee					 to Base Code </a:t>
            </a:r>
          </a:p>
          <a:p>
            <a:r>
              <a:rPr lang="en-US" dirty="0" smtClean="0"/>
              <a:t>+$(4,011)			 -$1,593			 $(2,418) </a:t>
            </a:r>
          </a:p>
          <a:p>
            <a:endParaRPr lang="en-US" dirty="0" smtClean="0"/>
          </a:p>
          <a:p>
            <a:r>
              <a:rPr lang="en-US" b="1" dirty="0" smtClean="0"/>
              <a:t>HOMEBUYER</a:t>
            </a:r>
          </a:p>
          <a:p>
            <a:r>
              <a:rPr lang="en-US" dirty="0" smtClean="0"/>
              <a:t>Change to 	Change to	 Estimated	Year 1	 Year 2+ 	</a:t>
            </a:r>
          </a:p>
          <a:p>
            <a:r>
              <a:rPr lang="en-US" dirty="0" smtClean="0"/>
              <a:t>Downpayment³	 Annual 		 Reduced Energy	 Cash	 </a:t>
            </a:r>
            <a:r>
              <a:rPr lang="en-US" dirty="0" err="1" smtClean="0"/>
              <a:t>Cash</a:t>
            </a:r>
            <a:endParaRPr lang="en-US" dirty="0" smtClean="0"/>
          </a:p>
          <a:p>
            <a:r>
              <a:rPr lang="en-US" dirty="0" smtClean="0"/>
              <a:t>		 Mortgage	 Cost per Year² 	 Flow	 </a:t>
            </a:r>
            <a:r>
              <a:rPr lang="en-US" dirty="0" err="1" smtClean="0"/>
              <a:t>Flow</a:t>
            </a:r>
            <a:endParaRPr lang="en-US" dirty="0" smtClean="0"/>
          </a:p>
          <a:p>
            <a:r>
              <a:rPr lang="en-US" dirty="0" smtClean="0"/>
              <a:t>		 Payment³ </a:t>
            </a:r>
          </a:p>
          <a:p>
            <a:r>
              <a:rPr lang="en-US" dirty="0" smtClean="0"/>
              <a:t>+$(241)		 +$(192)		 -$697		 $262	 $505 </a:t>
            </a:r>
          </a:p>
          <a:p>
            <a:r>
              <a:rPr lang="en-US"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TotalTime>
  <Words>417</Words>
  <Application>Microsoft Office PowerPoint</Application>
  <PresentationFormat>On-screen Show (4:3)</PresentationFormat>
  <Paragraphs>113</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Green Communities</vt:lpstr>
      <vt:lpstr>Criterion 5</vt:lpstr>
      <vt:lpstr>Criterion 5 Minimize Life-Cycle Costs</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Communities</dc:title>
  <dc:creator>Charlie &amp; Linda</dc:creator>
  <cp:lastModifiedBy>Charlie &amp; Linda</cp:lastModifiedBy>
  <cp:revision>83</cp:revision>
  <dcterms:created xsi:type="dcterms:W3CDTF">2018-02-01T15:44:31Z</dcterms:created>
  <dcterms:modified xsi:type="dcterms:W3CDTF">2018-02-22T23:41:09Z</dcterms:modified>
</cp:coreProperties>
</file>