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57" r:id="rId5"/>
    <p:sldId id="258" r:id="rId6"/>
    <p:sldId id="265" r:id="rId7"/>
    <p:sldId id="259" r:id="rId8"/>
    <p:sldId id="260" r:id="rId9"/>
    <p:sldId id="276" r:id="rId10"/>
    <p:sldId id="261" r:id="rId11"/>
    <p:sldId id="271" r:id="rId12"/>
    <p:sldId id="272" r:id="rId13"/>
    <p:sldId id="262" r:id="rId14"/>
    <p:sldId id="273" r:id="rId15"/>
    <p:sldId id="274" r:id="rId16"/>
    <p:sldId id="275" r:id="rId17"/>
    <p:sldId id="270" r:id="rId18"/>
    <p:sldId id="269" r:id="rId19"/>
    <p:sldId id="263" r:id="rId20"/>
    <p:sldId id="264" r:id="rId21"/>
  </p:sldIdLst>
  <p:sldSz cx="12192000" cy="6858000"/>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4/5/2018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4/5/2018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pPr/>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pPr/>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pPr/>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pPr/>
              <a:t>4/5/2018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pPr/>
              <a:t>4/5/2018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pPr/>
              <a:t>4/5/2018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4/5/2018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quirkchevy.com/inventory/2018-chevrolet-cruze-ls-fwd-4dr-car-1g1bc5sm1j7191863"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net.us/library/whats-the-big-deal-about-the-hers-index/" TargetMode="External"/><Relationship Id="rId2" Type="http://schemas.openxmlformats.org/officeDocument/2006/relationships/hyperlink" Target="https://www.resnet.us/library/one-millionth-home-receives-hers-index-sco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ane.com/residential/en/products/heating-and-cooling/heat-pumps.html" TargetMode="External"/><Relationship Id="rId2" Type="http://schemas.openxmlformats.org/officeDocument/2006/relationships/hyperlink" Target="https://www.trane.com/residential/en/products/heating-and-cooling/air-conditioners.htm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8522" y="2119879"/>
            <a:ext cx="10318418" cy="2386217"/>
          </a:xfrm>
        </p:spPr>
        <p:txBody>
          <a:bodyPr/>
          <a:lstStyle/>
          <a:p>
            <a:r>
              <a:rPr lang="en-US" sz="7200" dirty="0"/>
              <a:t>Green Communities</a:t>
            </a:r>
            <a:br>
              <a:rPr lang="en-US" sz="7200" dirty="0"/>
            </a:br>
            <a:r>
              <a:rPr lang="en-US" sz="7200" dirty="0"/>
              <a:t>For Harwich</a:t>
            </a:r>
          </a:p>
        </p:txBody>
      </p:sp>
      <p:sp>
        <p:nvSpPr>
          <p:cNvPr id="3" name="Subtitle 2"/>
          <p:cNvSpPr>
            <a:spLocks noGrp="1"/>
          </p:cNvSpPr>
          <p:nvPr>
            <p:ph type="subTitle" idx="1"/>
          </p:nvPr>
        </p:nvSpPr>
        <p:spPr>
          <a:xfrm>
            <a:off x="3815244" y="5800379"/>
            <a:ext cx="8045373" cy="742279"/>
          </a:xfrm>
        </p:spPr>
        <p:txBody>
          <a:bodyPr>
            <a:noAutofit/>
          </a:bodyPr>
          <a:lstStyle/>
          <a:p>
            <a:pPr algn="r"/>
            <a:r>
              <a:rPr lang="en-US" sz="1800" dirty="0"/>
              <a:t>Harwich Energy Committee</a:t>
            </a:r>
          </a:p>
          <a:p>
            <a:pPr algn="r"/>
            <a:endParaRPr lang="en-US" sz="1800" b="0" cap="none" spc="0" dirty="0"/>
          </a:p>
        </p:txBody>
      </p:sp>
    </p:spTree>
    <p:extLst>
      <p:ext uri="{BB962C8B-B14F-4D97-AF65-F5344CB8AC3E}">
        <p14:creationId xmlns:p14="http://schemas.microsoft.com/office/powerpoint/2010/main" val="213876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43" y="382385"/>
            <a:ext cx="10651525" cy="1492132"/>
          </a:xfrm>
        </p:spPr>
        <p:txBody>
          <a:bodyPr>
            <a:normAutofit/>
          </a:bodyPr>
          <a:lstStyle/>
          <a:p>
            <a:r>
              <a:rPr lang="en-US" sz="4000" dirty="0" err="1"/>
              <a:t>CriteriON</a:t>
            </a:r>
            <a:r>
              <a:rPr lang="en-US" sz="4000" dirty="0"/>
              <a:t> 4 – Fuel Efficient Vehicles</a:t>
            </a:r>
          </a:p>
        </p:txBody>
      </p:sp>
      <p:sp>
        <p:nvSpPr>
          <p:cNvPr id="3" name="Content Placeholder 2"/>
          <p:cNvSpPr>
            <a:spLocks noGrp="1"/>
          </p:cNvSpPr>
          <p:nvPr>
            <p:ph idx="1"/>
          </p:nvPr>
        </p:nvSpPr>
        <p:spPr>
          <a:xfrm>
            <a:off x="1291044" y="1874517"/>
            <a:ext cx="10178322" cy="4975654"/>
          </a:xfrm>
        </p:spPr>
        <p:txBody>
          <a:bodyPr>
            <a:normAutofit fontScale="70000" lnSpcReduction="20000"/>
          </a:bodyPr>
          <a:lstStyle/>
          <a:p>
            <a:pPr>
              <a:buClr>
                <a:schemeClr val="accent1">
                  <a:lumMod val="50000"/>
                </a:schemeClr>
              </a:buClr>
            </a:pPr>
            <a:r>
              <a:rPr lang="en-US" sz="3200" dirty="0">
                <a:solidFill>
                  <a:schemeClr val="accent1">
                    <a:lumMod val="75000"/>
                  </a:schemeClr>
                </a:solidFill>
              </a:rPr>
              <a:t>Adopt a Fuel-Efficient Vehicle Policy requiring all municipal departments and divisions to purchase fuel-efficient vehicles, whenever such vehicles are commercially available and practicable,</a:t>
            </a:r>
          </a:p>
          <a:p>
            <a:pPr lvl="1">
              <a:buClr>
                <a:schemeClr val="accent1">
                  <a:lumMod val="50000"/>
                </a:schemeClr>
              </a:buClr>
            </a:pPr>
            <a:r>
              <a:rPr lang="en-US" dirty="0">
                <a:solidFill>
                  <a:schemeClr val="accent1">
                    <a:lumMod val="75000"/>
                  </a:schemeClr>
                </a:solidFill>
              </a:rPr>
              <a:t>2 wheel drive car: 29 MPG</a:t>
            </a:r>
          </a:p>
          <a:p>
            <a:pPr lvl="1">
              <a:buClr>
                <a:schemeClr val="accent1">
                  <a:lumMod val="50000"/>
                </a:schemeClr>
              </a:buClr>
            </a:pPr>
            <a:r>
              <a:rPr lang="en-US" dirty="0">
                <a:solidFill>
                  <a:schemeClr val="accent1">
                    <a:lumMod val="75000"/>
                  </a:schemeClr>
                </a:solidFill>
              </a:rPr>
              <a:t>4 wheel drive car: 24 MPG</a:t>
            </a:r>
          </a:p>
          <a:p>
            <a:pPr lvl="1">
              <a:buClr>
                <a:schemeClr val="accent1">
                  <a:lumMod val="50000"/>
                </a:schemeClr>
              </a:buClr>
            </a:pPr>
            <a:r>
              <a:rPr lang="en-US" dirty="0">
                <a:solidFill>
                  <a:schemeClr val="accent1">
                    <a:lumMod val="75000"/>
                  </a:schemeClr>
                </a:solidFill>
              </a:rPr>
              <a:t>2 wheel drive minivan 20 MPG</a:t>
            </a:r>
          </a:p>
          <a:p>
            <a:pPr lvl="1">
              <a:buClr>
                <a:schemeClr val="accent1">
                  <a:lumMod val="50000"/>
                </a:schemeClr>
              </a:buClr>
            </a:pPr>
            <a:r>
              <a:rPr lang="en-US" dirty="0">
                <a:solidFill>
                  <a:schemeClr val="accent1">
                    <a:lumMod val="75000"/>
                  </a:schemeClr>
                </a:solidFill>
              </a:rPr>
              <a:t>4 wheel drive minivan 18 MPG</a:t>
            </a:r>
          </a:p>
          <a:p>
            <a:pPr lvl="1">
              <a:buClr>
                <a:schemeClr val="accent1">
                  <a:lumMod val="50000"/>
                </a:schemeClr>
              </a:buClr>
            </a:pPr>
            <a:r>
              <a:rPr lang="en-US" dirty="0">
                <a:solidFill>
                  <a:schemeClr val="accent1">
                    <a:lumMod val="75000"/>
                  </a:schemeClr>
                </a:solidFill>
              </a:rPr>
              <a:t>2 wheel drive pick-up truck: 17 MPG</a:t>
            </a:r>
          </a:p>
          <a:p>
            <a:pPr lvl="1">
              <a:buClr>
                <a:schemeClr val="accent1">
                  <a:lumMod val="50000"/>
                </a:schemeClr>
              </a:buClr>
            </a:pPr>
            <a:r>
              <a:rPr lang="en-US" dirty="0">
                <a:solidFill>
                  <a:schemeClr val="accent1">
                    <a:lumMod val="75000"/>
                  </a:schemeClr>
                </a:solidFill>
              </a:rPr>
              <a:t>4 wheel drive pick-up truck: 16 MPG</a:t>
            </a:r>
          </a:p>
          <a:p>
            <a:pPr lvl="1">
              <a:buClr>
                <a:schemeClr val="accent1">
                  <a:lumMod val="50000"/>
                </a:schemeClr>
              </a:buClr>
            </a:pPr>
            <a:r>
              <a:rPr lang="en-US" dirty="0">
                <a:solidFill>
                  <a:schemeClr val="accent1">
                    <a:lumMod val="75000"/>
                  </a:schemeClr>
                </a:solidFill>
              </a:rPr>
              <a:t>2 wheel drive sport utility vehicle: 21 MPG</a:t>
            </a:r>
          </a:p>
          <a:p>
            <a:pPr lvl="1">
              <a:buClr>
                <a:schemeClr val="accent1">
                  <a:lumMod val="50000"/>
                </a:schemeClr>
              </a:buClr>
            </a:pPr>
            <a:r>
              <a:rPr lang="en-US" dirty="0">
                <a:solidFill>
                  <a:schemeClr val="accent1">
                    <a:lumMod val="75000"/>
                  </a:schemeClr>
                </a:solidFill>
              </a:rPr>
              <a:t>4 wheel drive sport utility vehicle: 18 MPG </a:t>
            </a:r>
          </a:p>
          <a:p>
            <a:pPr>
              <a:buClr>
                <a:schemeClr val="accent1">
                  <a:lumMod val="50000"/>
                </a:schemeClr>
              </a:buClr>
            </a:pPr>
            <a:r>
              <a:rPr lang="en-US" sz="2800" dirty="0">
                <a:solidFill>
                  <a:schemeClr val="accent1">
                    <a:lumMod val="75000"/>
                  </a:schemeClr>
                </a:solidFill>
              </a:rPr>
              <a:t>Develop and maintain a vehicle inventory for </a:t>
            </a:r>
            <a:r>
              <a:rPr lang="en-US" sz="2800" b="1" dirty="0">
                <a:solidFill>
                  <a:schemeClr val="accent1">
                    <a:lumMod val="75000"/>
                  </a:schemeClr>
                </a:solidFill>
              </a:rPr>
              <a:t>all</a:t>
            </a:r>
            <a:r>
              <a:rPr lang="en-US" sz="2800" dirty="0">
                <a:solidFill>
                  <a:schemeClr val="accent1">
                    <a:lumMod val="75000"/>
                  </a:schemeClr>
                </a:solidFill>
              </a:rPr>
              <a:t> four-wheeled vehicles, and</a:t>
            </a:r>
          </a:p>
          <a:p>
            <a:pPr>
              <a:buClr>
                <a:schemeClr val="accent1">
                  <a:lumMod val="50000"/>
                </a:schemeClr>
              </a:buClr>
            </a:pPr>
            <a:r>
              <a:rPr lang="en-US" sz="2800" dirty="0">
                <a:solidFill>
                  <a:schemeClr val="accent1">
                    <a:lumMod val="75000"/>
                  </a:schemeClr>
                </a:solidFill>
              </a:rPr>
              <a:t>Provide a plan for replacing non-exempt vehicles with vehicles that meet specified fuel efficiency ratings.</a:t>
            </a:r>
          </a:p>
          <a:p>
            <a:pPr marL="0" indent="0">
              <a:buNone/>
            </a:pPr>
            <a:endParaRPr lang="en-US" dirty="0">
              <a:solidFill>
                <a:schemeClr val="accent1">
                  <a:lumMod val="75000"/>
                </a:schemeClr>
              </a:solidFill>
            </a:endParaRPr>
          </a:p>
          <a:p>
            <a:pPr marL="0" indent="0">
              <a:buNone/>
            </a:pPr>
            <a:r>
              <a:rPr lang="en-US" sz="2900" b="1" u="sng" dirty="0">
                <a:solidFill>
                  <a:srgbClr val="0070C0"/>
                </a:solidFill>
              </a:rPr>
              <a:t>NOTE:</a:t>
            </a:r>
            <a:r>
              <a:rPr lang="en-US" sz="2900" b="1" dirty="0">
                <a:solidFill>
                  <a:srgbClr val="0070C0"/>
                </a:solidFill>
              </a:rPr>
              <a:t> </a:t>
            </a:r>
            <a:r>
              <a:rPr lang="en-US" sz="2900" dirty="0">
                <a:solidFill>
                  <a:srgbClr val="0070C0"/>
                </a:solidFill>
              </a:rPr>
              <a:t>Police Cruisers and Heavy Duty Vehicles &gt;8,500 pounds are exempt</a:t>
            </a:r>
          </a:p>
        </p:txBody>
      </p:sp>
    </p:spTree>
    <p:extLst>
      <p:ext uri="{BB962C8B-B14F-4D97-AF65-F5344CB8AC3E}">
        <p14:creationId xmlns:p14="http://schemas.microsoft.com/office/powerpoint/2010/main" val="413717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41F232-EE21-4AA6-9839-F55570B9833F}"/>
              </a:ext>
            </a:extLst>
          </p:cNvPr>
          <p:cNvPicPr>
            <a:picLocks noChangeAspect="1"/>
          </p:cNvPicPr>
          <p:nvPr/>
        </p:nvPicPr>
        <p:blipFill>
          <a:blip r:embed="rId2"/>
          <a:stretch>
            <a:fillRect/>
          </a:stretch>
        </p:blipFill>
        <p:spPr>
          <a:xfrm>
            <a:off x="1085193" y="157656"/>
            <a:ext cx="3967655" cy="2975741"/>
          </a:xfrm>
          <a:prstGeom prst="rect">
            <a:avLst/>
          </a:prstGeom>
        </p:spPr>
      </p:pic>
      <p:sp>
        <p:nvSpPr>
          <p:cNvPr id="5" name="TextBox 4">
            <a:extLst>
              <a:ext uri="{FF2B5EF4-FFF2-40B4-BE49-F238E27FC236}">
                <a16:creationId xmlns:a16="http://schemas.microsoft.com/office/drawing/2014/main" id="{0047FD17-88C5-4F8F-801D-BEB09CF5C194}"/>
              </a:ext>
            </a:extLst>
          </p:cNvPr>
          <p:cNvSpPr txBox="1"/>
          <p:nvPr/>
        </p:nvSpPr>
        <p:spPr>
          <a:xfrm>
            <a:off x="1355834" y="3373821"/>
            <a:ext cx="3610304" cy="1477328"/>
          </a:xfrm>
          <a:prstGeom prst="rect">
            <a:avLst/>
          </a:prstGeom>
          <a:noFill/>
        </p:spPr>
        <p:txBody>
          <a:bodyPr wrap="square" rtlCol="0">
            <a:spAutoFit/>
          </a:bodyPr>
          <a:lstStyle/>
          <a:p>
            <a:r>
              <a:rPr lang="en-US" dirty="0">
                <a:hlinkClick r:id="rId3"/>
              </a:rPr>
              <a:t>New 2018 Chevrolet </a:t>
            </a:r>
            <a:r>
              <a:rPr lang="en-US" dirty="0" err="1">
                <a:hlinkClick r:id="rId3"/>
              </a:rPr>
              <a:t>Cruze</a:t>
            </a:r>
            <a:endParaRPr lang="en-US" dirty="0"/>
          </a:p>
          <a:p>
            <a:r>
              <a:rPr lang="en-US" dirty="0"/>
              <a:t>HWY: </a:t>
            </a:r>
            <a:r>
              <a:rPr lang="en-US" b="1" dirty="0"/>
              <a:t>40 MPG </a:t>
            </a:r>
            <a:r>
              <a:rPr lang="en-US" dirty="0"/>
              <a:t>| CITY: </a:t>
            </a:r>
            <a:r>
              <a:rPr lang="en-US" b="1" dirty="0"/>
              <a:t>30 MPG</a:t>
            </a:r>
            <a:r>
              <a:rPr lang="en-US" dirty="0"/>
              <a:t> </a:t>
            </a:r>
            <a:r>
              <a:rPr lang="en-US" baseline="30000" dirty="0"/>
              <a:t>†</a:t>
            </a:r>
          </a:p>
          <a:p>
            <a:endParaRPr lang="en-US" baseline="30000" dirty="0"/>
          </a:p>
          <a:p>
            <a:r>
              <a:rPr lang="en-US" sz="2400" baseline="30000" dirty="0"/>
              <a:t>29 mpg required by Green Communities</a:t>
            </a:r>
            <a:endParaRPr lang="en-US" sz="2400" dirty="0"/>
          </a:p>
          <a:p>
            <a:endParaRPr lang="en-US" dirty="0"/>
          </a:p>
        </p:txBody>
      </p:sp>
      <p:sp>
        <p:nvSpPr>
          <p:cNvPr id="7" name="TextBox 6">
            <a:extLst>
              <a:ext uri="{FF2B5EF4-FFF2-40B4-BE49-F238E27FC236}">
                <a16:creationId xmlns:a16="http://schemas.microsoft.com/office/drawing/2014/main" id="{1EF01E87-F7EB-40A3-8B17-141673587FE4}"/>
              </a:ext>
            </a:extLst>
          </p:cNvPr>
          <p:cNvSpPr txBox="1"/>
          <p:nvPr/>
        </p:nvSpPr>
        <p:spPr>
          <a:xfrm>
            <a:off x="5636172" y="3429000"/>
            <a:ext cx="3760076" cy="923330"/>
          </a:xfrm>
          <a:prstGeom prst="rect">
            <a:avLst/>
          </a:prstGeom>
          <a:noFill/>
        </p:spPr>
        <p:txBody>
          <a:bodyPr wrap="square" rtlCol="0">
            <a:spAutoFit/>
          </a:bodyPr>
          <a:lstStyle/>
          <a:p>
            <a:pPr fontAlgn="ctr"/>
            <a:r>
              <a:rPr lang="en-US" b="1" dirty="0"/>
              <a:t>2017 Ford F-150 Raptor</a:t>
            </a:r>
          </a:p>
          <a:p>
            <a:r>
              <a:rPr lang="en-US" b="1" dirty="0"/>
              <a:t>16 MPG</a:t>
            </a:r>
          </a:p>
          <a:p>
            <a:endParaRPr lang="en-US" dirty="0"/>
          </a:p>
        </p:txBody>
      </p:sp>
      <p:graphicFrame>
        <p:nvGraphicFramePr>
          <p:cNvPr id="8" name="Table 7">
            <a:extLst>
              <a:ext uri="{FF2B5EF4-FFF2-40B4-BE49-F238E27FC236}">
                <a16:creationId xmlns:a16="http://schemas.microsoft.com/office/drawing/2014/main" id="{290F1C3C-97B0-40AF-AAF4-71BBDE429D8C}"/>
              </a:ext>
            </a:extLst>
          </p:cNvPr>
          <p:cNvGraphicFramePr>
            <a:graphicFrameLocks noGrp="1"/>
          </p:cNvGraphicFramePr>
          <p:nvPr>
            <p:extLst>
              <p:ext uri="{D42A27DB-BD31-4B8C-83A1-F6EECF244321}">
                <p14:modId xmlns:p14="http://schemas.microsoft.com/office/powerpoint/2010/main" val="2417097387"/>
              </p:ext>
            </p:extLst>
          </p:nvPr>
        </p:nvGraphicFramePr>
        <p:xfrm>
          <a:off x="5730766" y="3763010"/>
          <a:ext cx="4714419" cy="383321"/>
        </p:xfrm>
        <a:graphic>
          <a:graphicData uri="http://schemas.openxmlformats.org/drawingml/2006/table">
            <a:tbl>
              <a:tblPr/>
              <a:tblGrid>
                <a:gridCol w="2361503">
                  <a:extLst>
                    <a:ext uri="{9D8B030D-6E8A-4147-A177-3AD203B41FA5}">
                      <a16:colId xmlns:a16="http://schemas.microsoft.com/office/drawing/2014/main" val="3324503278"/>
                    </a:ext>
                  </a:extLst>
                </a:gridCol>
                <a:gridCol w="2352916">
                  <a:extLst>
                    <a:ext uri="{9D8B030D-6E8A-4147-A177-3AD203B41FA5}">
                      <a16:colId xmlns:a16="http://schemas.microsoft.com/office/drawing/2014/main" val="2139391761"/>
                    </a:ext>
                  </a:extLst>
                </a:gridCol>
              </a:tblGrid>
              <a:tr h="383321">
                <a:tc>
                  <a:txBody>
                    <a:bodyPr/>
                    <a:lstStyle/>
                    <a:p>
                      <a:pPr algn="l" fontAlgn="t"/>
                      <a:endParaRPr lang="en-US" dirty="0">
                        <a:effectLst/>
                      </a:endParaRPr>
                    </a:p>
                  </a:txBody>
                  <a:tcPr>
                    <a:lnL>
                      <a:noFill/>
                    </a:lnL>
                    <a:lnR>
                      <a:noFill/>
                    </a:lnR>
                    <a:lnT>
                      <a:noFill/>
                    </a:lnT>
                    <a:lnB w="7620" cap="flat" cmpd="sng" algn="ctr">
                      <a:solidFill>
                        <a:srgbClr val="416078"/>
                      </a:solidFill>
                      <a:prstDash val="solid"/>
                      <a:round/>
                      <a:headEnd type="none" w="med" len="med"/>
                      <a:tailEnd type="none" w="med" len="med"/>
                    </a:lnB>
                  </a:tcPr>
                </a:tc>
                <a:tc>
                  <a:txBody>
                    <a:bodyPr/>
                    <a:lstStyle/>
                    <a:p>
                      <a:pPr fontAlgn="t"/>
                      <a:endParaRPr lang="en-US" dirty="0">
                        <a:effectLst/>
                      </a:endParaRPr>
                    </a:p>
                  </a:txBody>
                  <a:tcPr>
                    <a:lnL>
                      <a:noFill/>
                    </a:lnL>
                    <a:lnR>
                      <a:noFill/>
                    </a:lnR>
                    <a:lnT>
                      <a:noFill/>
                    </a:lnT>
                    <a:lnB w="7620" cap="flat" cmpd="sng" algn="ctr">
                      <a:solidFill>
                        <a:srgbClr val="416078"/>
                      </a:solidFill>
                      <a:prstDash val="solid"/>
                      <a:round/>
                      <a:headEnd type="none" w="med" len="med"/>
                      <a:tailEnd type="none" w="med" len="med"/>
                    </a:lnB>
                  </a:tcPr>
                </a:tc>
                <a:extLst>
                  <a:ext uri="{0D108BD9-81ED-4DB2-BD59-A6C34878D82A}">
                    <a16:rowId xmlns:a16="http://schemas.microsoft.com/office/drawing/2014/main" val="4027357601"/>
                  </a:ext>
                </a:extLst>
              </a:tr>
            </a:tbl>
          </a:graphicData>
        </a:graphic>
      </p:graphicFrame>
      <p:sp>
        <p:nvSpPr>
          <p:cNvPr id="9" name="TextBox 8">
            <a:extLst>
              <a:ext uri="{FF2B5EF4-FFF2-40B4-BE49-F238E27FC236}">
                <a16:creationId xmlns:a16="http://schemas.microsoft.com/office/drawing/2014/main" id="{CE31C0AE-712D-4992-9AEA-C7834EA07802}"/>
              </a:ext>
            </a:extLst>
          </p:cNvPr>
          <p:cNvSpPr txBox="1"/>
          <p:nvPr/>
        </p:nvSpPr>
        <p:spPr>
          <a:xfrm>
            <a:off x="5636172" y="4302180"/>
            <a:ext cx="4714419" cy="646331"/>
          </a:xfrm>
          <a:prstGeom prst="rect">
            <a:avLst/>
          </a:prstGeom>
          <a:noFill/>
        </p:spPr>
        <p:txBody>
          <a:bodyPr wrap="square" rtlCol="0">
            <a:spAutoFit/>
          </a:bodyPr>
          <a:lstStyle/>
          <a:p>
            <a:r>
              <a:rPr lang="en-US" dirty="0"/>
              <a:t>16 mpg required by Green Communities</a:t>
            </a:r>
          </a:p>
          <a:p>
            <a:endParaRPr lang="en-US" dirty="0"/>
          </a:p>
        </p:txBody>
      </p:sp>
      <p:pic>
        <p:nvPicPr>
          <p:cNvPr id="2" name="Picture 1">
            <a:extLst>
              <a:ext uri="{FF2B5EF4-FFF2-40B4-BE49-F238E27FC236}">
                <a16:creationId xmlns:a16="http://schemas.microsoft.com/office/drawing/2014/main" id="{44534FC4-D944-4F2E-8502-61B39E665297}"/>
              </a:ext>
            </a:extLst>
          </p:cNvPr>
          <p:cNvPicPr>
            <a:picLocks noChangeAspect="1"/>
          </p:cNvPicPr>
          <p:nvPr/>
        </p:nvPicPr>
        <p:blipFill>
          <a:blip r:embed="rId4"/>
          <a:stretch>
            <a:fillRect/>
          </a:stretch>
        </p:blipFill>
        <p:spPr>
          <a:xfrm>
            <a:off x="5886141" y="157655"/>
            <a:ext cx="4087127" cy="3065345"/>
          </a:xfrm>
          <a:prstGeom prst="rect">
            <a:avLst/>
          </a:prstGeom>
        </p:spPr>
      </p:pic>
    </p:spTree>
    <p:extLst>
      <p:ext uri="{BB962C8B-B14F-4D97-AF65-F5344CB8AC3E}">
        <p14:creationId xmlns:p14="http://schemas.microsoft.com/office/powerpoint/2010/main" val="2845229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E73D27-8EC2-4723-B276-172A22C33993}"/>
              </a:ext>
            </a:extLst>
          </p:cNvPr>
          <p:cNvSpPr txBox="1"/>
          <p:nvPr/>
        </p:nvSpPr>
        <p:spPr>
          <a:xfrm>
            <a:off x="4067504" y="3807372"/>
            <a:ext cx="4169979" cy="2308324"/>
          </a:xfrm>
          <a:prstGeom prst="rect">
            <a:avLst/>
          </a:prstGeom>
          <a:noFill/>
        </p:spPr>
        <p:txBody>
          <a:bodyPr wrap="square" rtlCol="0">
            <a:spAutoFit/>
          </a:bodyPr>
          <a:lstStyle/>
          <a:p>
            <a:pPr fontAlgn="base"/>
            <a:r>
              <a:rPr lang="en-US" b="1" dirty="0"/>
              <a:t>Vehicle Type:</a:t>
            </a:r>
            <a:r>
              <a:rPr lang="en-US" dirty="0"/>
              <a:t> Cars, Four-Door Hatchback</a:t>
            </a:r>
          </a:p>
          <a:p>
            <a:pPr fontAlgn="base"/>
            <a:r>
              <a:rPr lang="en-US" b="1" dirty="0"/>
              <a:t>Drivetrain:</a:t>
            </a:r>
            <a:r>
              <a:rPr lang="en-US" dirty="0"/>
              <a:t> PHEV (plug in hybrid)</a:t>
            </a:r>
          </a:p>
          <a:p>
            <a:pPr fontAlgn="base"/>
            <a:r>
              <a:rPr lang="en-US" b="1" dirty="0"/>
              <a:t>Electric Range:</a:t>
            </a:r>
            <a:r>
              <a:rPr lang="en-US" dirty="0"/>
              <a:t> 53 mi</a:t>
            </a:r>
          </a:p>
          <a:p>
            <a:pPr fontAlgn="base"/>
            <a:r>
              <a:rPr lang="en-US" b="1" dirty="0"/>
              <a:t>Total Range:</a:t>
            </a:r>
            <a:r>
              <a:rPr lang="en-US" dirty="0"/>
              <a:t> 420 mi</a:t>
            </a:r>
          </a:p>
          <a:p>
            <a:pPr fontAlgn="base"/>
            <a:r>
              <a:rPr lang="en-US" b="1" dirty="0"/>
              <a:t>Top Speed:</a:t>
            </a:r>
            <a:r>
              <a:rPr lang="en-US" dirty="0"/>
              <a:t> 100 mph</a:t>
            </a:r>
          </a:p>
          <a:p>
            <a:pPr fontAlgn="base"/>
            <a:r>
              <a:rPr lang="en-US" b="1" dirty="0"/>
              <a:t>Number of Seats:</a:t>
            </a:r>
            <a:r>
              <a:rPr lang="en-US" dirty="0"/>
              <a:t> 5</a:t>
            </a:r>
          </a:p>
          <a:p>
            <a:endParaRPr lang="en-US" dirty="0"/>
          </a:p>
        </p:txBody>
      </p:sp>
      <p:pic>
        <p:nvPicPr>
          <p:cNvPr id="4" name="Picture 3">
            <a:extLst>
              <a:ext uri="{FF2B5EF4-FFF2-40B4-BE49-F238E27FC236}">
                <a16:creationId xmlns:a16="http://schemas.microsoft.com/office/drawing/2014/main" id="{07EDB835-567C-4829-A7A0-72E398A98FA8}"/>
              </a:ext>
            </a:extLst>
          </p:cNvPr>
          <p:cNvPicPr>
            <a:picLocks noChangeAspect="1"/>
          </p:cNvPicPr>
          <p:nvPr/>
        </p:nvPicPr>
        <p:blipFill>
          <a:blip r:embed="rId2"/>
          <a:stretch>
            <a:fillRect/>
          </a:stretch>
        </p:blipFill>
        <p:spPr>
          <a:xfrm>
            <a:off x="3090042" y="267283"/>
            <a:ext cx="5571083" cy="2885821"/>
          </a:xfrm>
          <a:prstGeom prst="rect">
            <a:avLst/>
          </a:prstGeom>
        </p:spPr>
      </p:pic>
      <p:sp>
        <p:nvSpPr>
          <p:cNvPr id="5" name="TextBox 4">
            <a:extLst>
              <a:ext uri="{FF2B5EF4-FFF2-40B4-BE49-F238E27FC236}">
                <a16:creationId xmlns:a16="http://schemas.microsoft.com/office/drawing/2014/main" id="{600EC8B1-C674-4BC2-93FB-E314F67A885C}"/>
              </a:ext>
            </a:extLst>
          </p:cNvPr>
          <p:cNvSpPr txBox="1"/>
          <p:nvPr/>
        </p:nvSpPr>
        <p:spPr>
          <a:xfrm>
            <a:off x="5186855" y="3429000"/>
            <a:ext cx="2159876" cy="378372"/>
          </a:xfrm>
          <a:prstGeom prst="rect">
            <a:avLst/>
          </a:prstGeom>
          <a:noFill/>
        </p:spPr>
        <p:txBody>
          <a:bodyPr wrap="square" rtlCol="0">
            <a:spAutoFit/>
          </a:bodyPr>
          <a:lstStyle/>
          <a:p>
            <a:r>
              <a:rPr lang="en-US" dirty="0"/>
              <a:t>Chevy Volt</a:t>
            </a:r>
          </a:p>
        </p:txBody>
      </p:sp>
    </p:spTree>
    <p:extLst>
      <p:ext uri="{BB962C8B-B14F-4D97-AF65-F5344CB8AC3E}">
        <p14:creationId xmlns:p14="http://schemas.microsoft.com/office/powerpoint/2010/main" val="3663485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CriteriON</a:t>
            </a:r>
            <a:r>
              <a:rPr lang="en-US" dirty="0"/>
              <a:t> 5 – Stretch Code</a:t>
            </a:r>
          </a:p>
        </p:txBody>
      </p:sp>
      <p:sp>
        <p:nvSpPr>
          <p:cNvPr id="3" name="Content Placeholder 2"/>
          <p:cNvSpPr>
            <a:spLocks noGrp="1"/>
          </p:cNvSpPr>
          <p:nvPr>
            <p:ph idx="1"/>
          </p:nvPr>
        </p:nvSpPr>
        <p:spPr>
          <a:xfrm>
            <a:off x="1251678" y="1602260"/>
            <a:ext cx="10178322" cy="4213653"/>
          </a:xfrm>
        </p:spPr>
        <p:txBody>
          <a:bodyPr>
            <a:normAutofit/>
          </a:bodyPr>
          <a:lstStyle/>
          <a:p>
            <a:pPr>
              <a:buClr>
                <a:schemeClr val="accent1">
                  <a:lumMod val="50000"/>
                </a:schemeClr>
              </a:buClr>
            </a:pPr>
            <a:r>
              <a:rPr lang="en-US" sz="2800" dirty="0">
                <a:solidFill>
                  <a:schemeClr val="accent1">
                    <a:lumMod val="75000"/>
                  </a:schemeClr>
                </a:solidFill>
              </a:rPr>
              <a:t>Adoption of BBRS Stretch Code (780 CMR 115.AA) an appendix to the MA State Building Code</a:t>
            </a:r>
          </a:p>
          <a:p>
            <a:pPr>
              <a:buClr>
                <a:schemeClr val="accent1">
                  <a:lumMod val="50000"/>
                </a:schemeClr>
              </a:buClr>
            </a:pPr>
            <a:r>
              <a:rPr lang="en-US" sz="2800" b="1" dirty="0">
                <a:solidFill>
                  <a:schemeClr val="accent1">
                    <a:lumMod val="75000"/>
                  </a:schemeClr>
                </a:solidFill>
              </a:rPr>
              <a:t>This only effects new residential construction and commercial over 100,000 square feet, not additions or renovations</a:t>
            </a:r>
          </a:p>
          <a:p>
            <a:pPr>
              <a:buClr>
                <a:schemeClr val="accent1">
                  <a:lumMod val="50000"/>
                </a:schemeClr>
              </a:buClr>
            </a:pPr>
            <a:r>
              <a:rPr lang="en-US" sz="2800" dirty="0">
                <a:solidFill>
                  <a:schemeClr val="accent1">
                    <a:lumMod val="75000"/>
                  </a:schemeClr>
                </a:solidFill>
              </a:rPr>
              <a:t>The Stretch Code must be adopted as a </a:t>
            </a:r>
            <a:r>
              <a:rPr lang="en-US" sz="2800" b="1" dirty="0">
                <a:solidFill>
                  <a:schemeClr val="accent1">
                    <a:lumMod val="75000"/>
                  </a:schemeClr>
                </a:solidFill>
              </a:rPr>
              <a:t>general bylaw amendment </a:t>
            </a:r>
            <a:r>
              <a:rPr lang="en-US" sz="2800" dirty="0">
                <a:solidFill>
                  <a:schemeClr val="accent1">
                    <a:lumMod val="75000"/>
                  </a:schemeClr>
                </a:solidFill>
              </a:rPr>
              <a:t>within the Town Meeting Warrant and voted on by Town Meeting….requires a simple majority vote</a:t>
            </a:r>
          </a:p>
        </p:txBody>
      </p:sp>
    </p:spTree>
    <p:extLst>
      <p:ext uri="{BB962C8B-B14F-4D97-AF65-F5344CB8AC3E}">
        <p14:creationId xmlns:p14="http://schemas.microsoft.com/office/powerpoint/2010/main" val="249015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36478-7F54-4353-B12F-1F428651E58B}"/>
              </a:ext>
            </a:extLst>
          </p:cNvPr>
          <p:cNvSpPr>
            <a:spLocks noGrp="1"/>
          </p:cNvSpPr>
          <p:nvPr>
            <p:ph type="title"/>
          </p:nvPr>
        </p:nvSpPr>
        <p:spPr/>
        <p:txBody>
          <a:bodyPr/>
          <a:lstStyle/>
          <a:p>
            <a:r>
              <a:rPr lang="en-US" dirty="0"/>
              <a:t>What is a HERS rating?</a:t>
            </a:r>
          </a:p>
        </p:txBody>
      </p:sp>
      <p:sp>
        <p:nvSpPr>
          <p:cNvPr id="3" name="Content Placeholder 2">
            <a:extLst>
              <a:ext uri="{FF2B5EF4-FFF2-40B4-BE49-F238E27FC236}">
                <a16:creationId xmlns:a16="http://schemas.microsoft.com/office/drawing/2014/main" id="{823CAE49-C119-4FCE-ACB7-1BC9724395BB}"/>
              </a:ext>
            </a:extLst>
          </p:cNvPr>
          <p:cNvSpPr>
            <a:spLocks noGrp="1"/>
          </p:cNvSpPr>
          <p:nvPr>
            <p:ph idx="1"/>
          </p:nvPr>
        </p:nvSpPr>
        <p:spPr>
          <a:xfrm>
            <a:off x="1251678" y="1332187"/>
            <a:ext cx="10178322" cy="4547406"/>
          </a:xfrm>
        </p:spPr>
        <p:txBody>
          <a:bodyPr>
            <a:normAutofit/>
          </a:bodyPr>
          <a:lstStyle/>
          <a:p>
            <a:pPr marL="0" indent="0">
              <a:buNone/>
            </a:pPr>
            <a:endParaRPr lang="en-US" dirty="0"/>
          </a:p>
          <a:p>
            <a:r>
              <a:rPr lang="en-US" dirty="0">
                <a:solidFill>
                  <a:schemeClr val="accent1"/>
                </a:solidFill>
              </a:rPr>
              <a:t>The </a:t>
            </a:r>
            <a:r>
              <a:rPr lang="en-US" b="1" dirty="0">
                <a:solidFill>
                  <a:schemeClr val="accent1"/>
                </a:solidFill>
              </a:rPr>
              <a:t>Home Energy Rating System </a:t>
            </a:r>
            <a:r>
              <a:rPr lang="en-US" dirty="0">
                <a:solidFill>
                  <a:schemeClr val="accent1"/>
                </a:solidFill>
              </a:rPr>
              <a:t>(HERS) Index is the </a:t>
            </a:r>
            <a:r>
              <a:rPr lang="en-US" u="sng" dirty="0">
                <a:solidFill>
                  <a:schemeClr val="accent1"/>
                </a:solidFill>
                <a:hlinkClick r:id="rId2"/>
              </a:rPr>
              <a:t>industry standard</a:t>
            </a:r>
            <a:r>
              <a:rPr lang="en-US" dirty="0">
                <a:solidFill>
                  <a:schemeClr val="accent1"/>
                </a:solidFill>
              </a:rPr>
              <a:t> by which a home's energy efficiency is measured. It’s also the </a:t>
            </a:r>
            <a:r>
              <a:rPr lang="en-US" u="sng" dirty="0">
                <a:solidFill>
                  <a:schemeClr val="accent1"/>
                </a:solidFill>
                <a:hlinkClick r:id="rId3"/>
              </a:rPr>
              <a:t>nationally recognized system</a:t>
            </a:r>
            <a:r>
              <a:rPr lang="en-US" dirty="0">
                <a:solidFill>
                  <a:schemeClr val="accent1"/>
                </a:solidFill>
              </a:rPr>
              <a:t> for inspecting and calculating a home's energy performance.</a:t>
            </a:r>
          </a:p>
          <a:p>
            <a:r>
              <a:rPr lang="en-US" dirty="0">
                <a:solidFill>
                  <a:schemeClr val="accent1"/>
                </a:solidFill>
              </a:rPr>
              <a:t>A certified Home Energy Rater assesses the energy efficiency of a home, assigning it a relative performance score. </a:t>
            </a:r>
            <a:r>
              <a:rPr lang="en-US" b="1" dirty="0">
                <a:solidFill>
                  <a:schemeClr val="accent1"/>
                </a:solidFill>
              </a:rPr>
              <a:t>The lower the number, the more energy efficient the home</a:t>
            </a:r>
            <a:r>
              <a:rPr lang="en-US" dirty="0">
                <a:solidFill>
                  <a:schemeClr val="accent1"/>
                </a:solidFill>
              </a:rPr>
              <a:t>.</a:t>
            </a:r>
          </a:p>
          <a:p>
            <a:r>
              <a:rPr lang="en-US" dirty="0">
                <a:solidFill>
                  <a:schemeClr val="accent1"/>
                </a:solidFill>
              </a:rPr>
              <a:t>The U.S. Department of Energy has determined that a typical resale home scores 130 on the HERS Index while a standard new home is awarded a rating of 100.</a:t>
            </a:r>
          </a:p>
          <a:p>
            <a:r>
              <a:rPr lang="en-US" dirty="0">
                <a:solidFill>
                  <a:schemeClr val="accent1"/>
                </a:solidFill>
              </a:rPr>
              <a:t>A home with a HERS Index Score of 70 is 30% more energy efficient than a standard new home</a:t>
            </a:r>
          </a:p>
          <a:p>
            <a:r>
              <a:rPr lang="en-US" dirty="0">
                <a:solidFill>
                  <a:schemeClr val="accent1"/>
                </a:solidFill>
              </a:rPr>
              <a:t>A home with a HERS Index Score of 130 is 30% less energy efficient than a standard new home</a:t>
            </a:r>
          </a:p>
          <a:p>
            <a:r>
              <a:rPr lang="en-US" dirty="0">
                <a:solidFill>
                  <a:schemeClr val="accent1"/>
                </a:solidFill>
              </a:rPr>
              <a:t>The lower the score the better the rating</a:t>
            </a:r>
          </a:p>
          <a:p>
            <a:endParaRPr lang="en-US" dirty="0"/>
          </a:p>
        </p:txBody>
      </p:sp>
    </p:spTree>
    <p:extLst>
      <p:ext uri="{BB962C8B-B14F-4D97-AF65-F5344CB8AC3E}">
        <p14:creationId xmlns:p14="http://schemas.microsoft.com/office/powerpoint/2010/main" val="1379133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EAD49F-6D82-4582-9818-C9D9B3D2D48B}"/>
              </a:ext>
            </a:extLst>
          </p:cNvPr>
          <p:cNvSpPr/>
          <p:nvPr/>
        </p:nvSpPr>
        <p:spPr>
          <a:xfrm>
            <a:off x="1592317" y="646387"/>
            <a:ext cx="9727324" cy="4524315"/>
          </a:xfrm>
          <a:prstGeom prst="rect">
            <a:avLst/>
          </a:prstGeom>
        </p:spPr>
        <p:txBody>
          <a:bodyPr wrap="square">
            <a:spAutoFit/>
          </a:bodyPr>
          <a:lstStyle/>
          <a:p>
            <a:r>
              <a:rPr lang="en-US" sz="3600" dirty="0"/>
              <a:t>Some variables included in an energy rating are:</a:t>
            </a:r>
          </a:p>
          <a:p>
            <a:endParaRPr lang="en-US" sz="2800" dirty="0"/>
          </a:p>
          <a:p>
            <a:r>
              <a:rPr lang="en-US" sz="2800" dirty="0">
                <a:solidFill>
                  <a:schemeClr val="accent1"/>
                </a:solidFill>
              </a:rPr>
              <a:t>*All exterior walls (both above and below grade)</a:t>
            </a:r>
          </a:p>
          <a:p>
            <a:r>
              <a:rPr lang="en-US" sz="2800" dirty="0">
                <a:solidFill>
                  <a:schemeClr val="accent1"/>
                </a:solidFill>
              </a:rPr>
              <a:t>*Floors over unconditioned spaces (like garages or cellars)</a:t>
            </a:r>
          </a:p>
          <a:p>
            <a:r>
              <a:rPr lang="en-US" sz="2800" dirty="0">
                <a:solidFill>
                  <a:schemeClr val="accent1"/>
                </a:solidFill>
              </a:rPr>
              <a:t>*Ceilings and roofs</a:t>
            </a:r>
          </a:p>
          <a:p>
            <a:r>
              <a:rPr lang="en-US" sz="2800" dirty="0">
                <a:solidFill>
                  <a:schemeClr val="accent1"/>
                </a:solidFill>
              </a:rPr>
              <a:t>*Attics, foundations and crawlspaces</a:t>
            </a:r>
          </a:p>
          <a:p>
            <a:r>
              <a:rPr lang="en-US" sz="2800" dirty="0">
                <a:solidFill>
                  <a:schemeClr val="accent1"/>
                </a:solidFill>
              </a:rPr>
              <a:t>*Windows and doors, vents and ductwork</a:t>
            </a:r>
          </a:p>
          <a:p>
            <a:r>
              <a:rPr lang="en-US" sz="2800" dirty="0">
                <a:solidFill>
                  <a:schemeClr val="accent1"/>
                </a:solidFill>
              </a:rPr>
              <a:t>*HVAC system, water heating system, and your thermostat.</a:t>
            </a:r>
          </a:p>
          <a:p>
            <a:r>
              <a:rPr lang="en-US" sz="2800" dirty="0">
                <a:solidFill>
                  <a:schemeClr val="accent1"/>
                </a:solidFill>
              </a:rPr>
              <a:t>*Air leakage of the home</a:t>
            </a:r>
          </a:p>
          <a:p>
            <a:r>
              <a:rPr lang="en-US" sz="2800" dirty="0">
                <a:solidFill>
                  <a:schemeClr val="accent1"/>
                </a:solidFill>
              </a:rPr>
              <a:t>*Leakage in the heating and cooling distribution system</a:t>
            </a:r>
          </a:p>
        </p:txBody>
      </p:sp>
    </p:spTree>
    <p:extLst>
      <p:ext uri="{BB962C8B-B14F-4D97-AF65-F5344CB8AC3E}">
        <p14:creationId xmlns:p14="http://schemas.microsoft.com/office/powerpoint/2010/main" val="82582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D77E-920A-41B0-ADB1-A5C123C516AB}"/>
              </a:ext>
            </a:extLst>
          </p:cNvPr>
          <p:cNvSpPr>
            <a:spLocks noGrp="1"/>
          </p:cNvSpPr>
          <p:nvPr>
            <p:ph type="title"/>
          </p:nvPr>
        </p:nvSpPr>
        <p:spPr/>
        <p:txBody>
          <a:bodyPr/>
          <a:lstStyle/>
          <a:p>
            <a:r>
              <a:rPr lang="en-US" b="1" dirty="0"/>
              <a:t>WHAT DOES SEER MEAN?</a:t>
            </a:r>
            <a:endParaRPr lang="en-US" dirty="0"/>
          </a:p>
        </p:txBody>
      </p:sp>
      <p:sp>
        <p:nvSpPr>
          <p:cNvPr id="3" name="Rectangle 2">
            <a:extLst>
              <a:ext uri="{FF2B5EF4-FFF2-40B4-BE49-F238E27FC236}">
                <a16:creationId xmlns:a16="http://schemas.microsoft.com/office/drawing/2014/main" id="{473E9FD4-A957-4D5E-A7A1-568AC96504ED}"/>
              </a:ext>
            </a:extLst>
          </p:cNvPr>
          <p:cNvSpPr/>
          <p:nvPr/>
        </p:nvSpPr>
        <p:spPr>
          <a:xfrm>
            <a:off x="1505607" y="1497725"/>
            <a:ext cx="7638393" cy="4093428"/>
          </a:xfrm>
          <a:prstGeom prst="rect">
            <a:avLst/>
          </a:prstGeom>
        </p:spPr>
        <p:txBody>
          <a:bodyPr wrap="square">
            <a:spAutoFit/>
          </a:bodyPr>
          <a:lstStyle/>
          <a:p>
            <a:r>
              <a:rPr lang="en-US" sz="2000" dirty="0">
                <a:solidFill>
                  <a:schemeClr val="accent1"/>
                </a:solidFill>
                <a:latin typeface="OpenSans"/>
              </a:rPr>
              <a:t>SEER stands for </a:t>
            </a:r>
            <a:r>
              <a:rPr lang="en-US" sz="2000" b="1" dirty="0">
                <a:solidFill>
                  <a:schemeClr val="accent1"/>
                </a:solidFill>
                <a:latin typeface="OpenSans"/>
              </a:rPr>
              <a:t>Seasonal Energy Efficiency Ratio</a:t>
            </a:r>
            <a:r>
              <a:rPr lang="en-US" sz="2000" dirty="0">
                <a:solidFill>
                  <a:schemeClr val="accent1"/>
                </a:solidFill>
                <a:latin typeface="OpenSans"/>
              </a:rPr>
              <a:t>. The SEER measures </a:t>
            </a:r>
            <a:r>
              <a:rPr lang="en-US" sz="2000" b="1" dirty="0">
                <a:solidFill>
                  <a:schemeClr val="accent1"/>
                </a:solidFill>
                <a:latin typeface="OpenSans"/>
                <a:hlinkClick r:id="rId2"/>
              </a:rPr>
              <a:t>air conditioning</a:t>
            </a:r>
            <a:r>
              <a:rPr lang="en-US" sz="2000" dirty="0">
                <a:solidFill>
                  <a:schemeClr val="accent1"/>
                </a:solidFill>
                <a:latin typeface="OpenSans"/>
              </a:rPr>
              <a:t> and </a:t>
            </a:r>
            <a:r>
              <a:rPr lang="en-US" sz="2000" b="1" dirty="0">
                <a:solidFill>
                  <a:schemeClr val="accent1"/>
                </a:solidFill>
                <a:latin typeface="OpenSans"/>
                <a:hlinkClick r:id="rId3"/>
              </a:rPr>
              <a:t>heat pump </a:t>
            </a:r>
            <a:r>
              <a:rPr lang="en-US" sz="2000" dirty="0">
                <a:solidFill>
                  <a:schemeClr val="accent1"/>
                </a:solidFill>
                <a:latin typeface="OpenSans"/>
              </a:rPr>
              <a:t>cooling efficiency, which is calculated by the cooling output for a typical cooling season divided by the total electric energy input during the same time frame. </a:t>
            </a:r>
          </a:p>
          <a:p>
            <a:endParaRPr lang="en-US" sz="2000" dirty="0">
              <a:solidFill>
                <a:schemeClr val="accent1"/>
              </a:solidFill>
              <a:latin typeface="OpenSans"/>
            </a:endParaRPr>
          </a:p>
          <a:p>
            <a:r>
              <a:rPr lang="en-US" sz="2000" dirty="0">
                <a:solidFill>
                  <a:schemeClr val="accent1"/>
                </a:solidFill>
                <a:latin typeface="OpenSans"/>
              </a:rPr>
              <a:t>A SEER rating is a maximum efficiency rating, similar to the miles per gallon for your car. Your car might get 28 miles per gallon on the highway, but if you’re stuck in city traffic it could be lower. If your air conditioner is 21 SEER, that’s its maximum efficiency.</a:t>
            </a:r>
          </a:p>
          <a:p>
            <a:endParaRPr lang="en-US" sz="2000" b="1" dirty="0">
              <a:solidFill>
                <a:schemeClr val="accent1"/>
              </a:solidFill>
              <a:latin typeface="OpenSans"/>
            </a:endParaRPr>
          </a:p>
          <a:p>
            <a:r>
              <a:rPr lang="en-US" sz="2000" b="1" dirty="0">
                <a:solidFill>
                  <a:schemeClr val="accent1"/>
                </a:solidFill>
              </a:rPr>
              <a:t>A higher SEER rating means greater energy efficiency</a:t>
            </a:r>
            <a:r>
              <a:rPr lang="en-US" sz="2000" dirty="0">
                <a:solidFill>
                  <a:schemeClr val="accent1"/>
                </a:solidFill>
              </a:rPr>
              <a:t>. The minimum standard SEER is 13 for air conditioners. Most modern air conditioners have a SEER that ranges from 13 to 21.</a:t>
            </a:r>
            <a:r>
              <a:rPr lang="en-US" dirty="0"/>
              <a:t> </a:t>
            </a:r>
          </a:p>
        </p:txBody>
      </p:sp>
    </p:spTree>
    <p:extLst>
      <p:ext uri="{BB962C8B-B14F-4D97-AF65-F5344CB8AC3E}">
        <p14:creationId xmlns:p14="http://schemas.microsoft.com/office/powerpoint/2010/main" val="344017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666414-3E36-4AB9-A4B4-E8FC62447C9C}"/>
              </a:ext>
            </a:extLst>
          </p:cNvPr>
          <p:cNvPicPr>
            <a:picLocks noChangeAspect="1"/>
          </p:cNvPicPr>
          <p:nvPr/>
        </p:nvPicPr>
        <p:blipFill>
          <a:blip r:embed="rId2"/>
          <a:stretch>
            <a:fillRect/>
          </a:stretch>
        </p:blipFill>
        <p:spPr>
          <a:xfrm>
            <a:off x="1560786" y="48159"/>
            <a:ext cx="9199179" cy="6857662"/>
          </a:xfrm>
          <a:prstGeom prst="rect">
            <a:avLst/>
          </a:prstGeom>
        </p:spPr>
      </p:pic>
    </p:spTree>
    <p:extLst>
      <p:ext uri="{BB962C8B-B14F-4D97-AF65-F5344CB8AC3E}">
        <p14:creationId xmlns:p14="http://schemas.microsoft.com/office/powerpoint/2010/main" val="3689845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4D49FE3-570E-438E-815F-EBC4EFB5685A}"/>
              </a:ext>
            </a:extLst>
          </p:cNvPr>
          <p:cNvPicPr>
            <a:picLocks noChangeAspect="1"/>
          </p:cNvPicPr>
          <p:nvPr/>
        </p:nvPicPr>
        <p:blipFill>
          <a:blip r:embed="rId2"/>
          <a:stretch>
            <a:fillRect/>
          </a:stretch>
        </p:blipFill>
        <p:spPr>
          <a:xfrm>
            <a:off x="1340069" y="-95903"/>
            <a:ext cx="9380483" cy="6952434"/>
          </a:xfrm>
          <a:prstGeom prst="rect">
            <a:avLst/>
          </a:prstGeom>
        </p:spPr>
      </p:pic>
    </p:spTree>
    <p:extLst>
      <p:ext uri="{BB962C8B-B14F-4D97-AF65-F5344CB8AC3E}">
        <p14:creationId xmlns:p14="http://schemas.microsoft.com/office/powerpoint/2010/main" val="573026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Green communities designation and </a:t>
            </a:r>
            <a:r>
              <a:rPr lang="en-US" sz="4000" dirty="0" err="1"/>
              <a:t>granT</a:t>
            </a:r>
            <a:r>
              <a:rPr lang="en-US" sz="4000" dirty="0"/>
              <a:t> program</a:t>
            </a:r>
          </a:p>
        </p:txBody>
      </p:sp>
      <p:sp>
        <p:nvSpPr>
          <p:cNvPr id="3" name="Content Placeholder 2"/>
          <p:cNvSpPr>
            <a:spLocks noGrp="1"/>
          </p:cNvSpPr>
          <p:nvPr>
            <p:ph idx="1"/>
          </p:nvPr>
        </p:nvSpPr>
        <p:spPr>
          <a:xfrm>
            <a:off x="1251678" y="2286001"/>
            <a:ext cx="10178322" cy="3801761"/>
          </a:xfrm>
        </p:spPr>
        <p:txBody>
          <a:bodyPr>
            <a:normAutofit lnSpcReduction="10000"/>
          </a:bodyPr>
          <a:lstStyle/>
          <a:p>
            <a:pPr>
              <a:buClr>
                <a:schemeClr val="accent1">
                  <a:lumMod val="50000"/>
                </a:schemeClr>
              </a:buClr>
            </a:pPr>
            <a:r>
              <a:rPr lang="en-US" sz="2800" dirty="0">
                <a:solidFill>
                  <a:schemeClr val="accent1">
                    <a:lumMod val="75000"/>
                  </a:schemeClr>
                </a:solidFill>
              </a:rPr>
              <a:t>Grant allocation based on a $125,000 base, plus a population/per capita income formula. </a:t>
            </a:r>
            <a:r>
              <a:rPr lang="en-US" sz="2800" b="1" dirty="0">
                <a:solidFill>
                  <a:schemeClr val="accent1">
                    <a:lumMod val="75000"/>
                  </a:schemeClr>
                </a:solidFill>
              </a:rPr>
              <a:t>Harwich could receive between $140-150,000</a:t>
            </a:r>
          </a:p>
          <a:p>
            <a:pPr>
              <a:buClr>
                <a:schemeClr val="accent1">
                  <a:lumMod val="50000"/>
                </a:schemeClr>
              </a:buClr>
            </a:pPr>
            <a:r>
              <a:rPr lang="en-US" sz="2800" dirty="0">
                <a:solidFill>
                  <a:schemeClr val="accent1">
                    <a:lumMod val="75000"/>
                  </a:schemeClr>
                </a:solidFill>
              </a:rPr>
              <a:t>Over $80M awarded in total for both designation and competitive grants programs</a:t>
            </a:r>
          </a:p>
          <a:p>
            <a:pPr>
              <a:buClr>
                <a:schemeClr val="accent1">
                  <a:lumMod val="50000"/>
                </a:schemeClr>
              </a:buClr>
            </a:pPr>
            <a:r>
              <a:rPr lang="en-US" sz="2800" dirty="0">
                <a:solidFill>
                  <a:schemeClr val="accent1">
                    <a:lumMod val="75000"/>
                  </a:schemeClr>
                </a:solidFill>
              </a:rPr>
              <a:t>Projects being funded include electric and thermal (natural gas and fuel oil) energy conservation measures, incremental costs for hybrid vehicles and grant administration costs</a:t>
            </a:r>
          </a:p>
        </p:txBody>
      </p:sp>
    </p:spTree>
    <p:extLst>
      <p:ext uri="{BB962C8B-B14F-4D97-AF65-F5344CB8AC3E}">
        <p14:creationId xmlns:p14="http://schemas.microsoft.com/office/powerpoint/2010/main" val="255894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4093-C476-4B7C-BF2E-F6D18007A694}"/>
              </a:ext>
            </a:extLst>
          </p:cNvPr>
          <p:cNvSpPr>
            <a:spLocks noGrp="1"/>
          </p:cNvSpPr>
          <p:nvPr>
            <p:ph type="title"/>
          </p:nvPr>
        </p:nvSpPr>
        <p:spPr/>
        <p:txBody>
          <a:bodyPr>
            <a:normAutofit fontScale="90000"/>
          </a:bodyPr>
          <a:lstStyle/>
          <a:p>
            <a:pPr algn="ctr"/>
            <a:r>
              <a:rPr lang="en-US" sz="4000" dirty="0"/>
              <a:t>What is a green Community?</a:t>
            </a:r>
            <a:br>
              <a:rPr lang="en-US" sz="4000" dirty="0"/>
            </a:br>
            <a:r>
              <a:rPr lang="en-US" sz="4000" dirty="0"/>
              <a:t> </a:t>
            </a:r>
            <a:br>
              <a:rPr lang="en-US" sz="4000" dirty="0"/>
            </a:br>
            <a:r>
              <a:rPr lang="en-US" sz="4000" dirty="0"/>
              <a:t>Why become a green community?</a:t>
            </a:r>
          </a:p>
        </p:txBody>
      </p:sp>
      <p:sp>
        <p:nvSpPr>
          <p:cNvPr id="3" name="Content Placeholder 2">
            <a:extLst>
              <a:ext uri="{FF2B5EF4-FFF2-40B4-BE49-F238E27FC236}">
                <a16:creationId xmlns:a16="http://schemas.microsoft.com/office/drawing/2014/main" id="{A5306729-5C6F-4CC4-AA9F-F880DCA1F886}"/>
              </a:ext>
            </a:extLst>
          </p:cNvPr>
          <p:cNvSpPr>
            <a:spLocks noGrp="1"/>
          </p:cNvSpPr>
          <p:nvPr>
            <p:ph idx="1"/>
          </p:nvPr>
        </p:nvSpPr>
        <p:spPr>
          <a:xfrm>
            <a:off x="1251678" y="1592317"/>
            <a:ext cx="10556694" cy="4287275"/>
          </a:xfrm>
        </p:spPr>
        <p:txBody>
          <a:bodyPr>
            <a:normAutofit lnSpcReduction="10000"/>
          </a:bodyPr>
          <a:lstStyle/>
          <a:p>
            <a:endParaRPr lang="en-US" dirty="0"/>
          </a:p>
          <a:p>
            <a:endParaRPr lang="en-US" dirty="0"/>
          </a:p>
          <a:p>
            <a:r>
              <a:rPr lang="en-US" sz="2400" dirty="0">
                <a:solidFill>
                  <a:schemeClr val="accent1"/>
                </a:solidFill>
              </a:rPr>
              <a:t>A Green Community meets five criteria established by the State to improve energy efficiency. </a:t>
            </a:r>
          </a:p>
          <a:p>
            <a:r>
              <a:rPr lang="en-US" sz="2400" dirty="0">
                <a:solidFill>
                  <a:schemeClr val="accent1"/>
                </a:solidFill>
              </a:rPr>
              <a:t>Designation as a Green Community makes a municipality eligible for </a:t>
            </a:r>
            <a:r>
              <a:rPr lang="en-US" sz="2400" b="1" dirty="0">
                <a:solidFill>
                  <a:schemeClr val="accent1"/>
                </a:solidFill>
              </a:rPr>
              <a:t>financial and technical support </a:t>
            </a:r>
            <a:r>
              <a:rPr lang="en-US" sz="2400" dirty="0">
                <a:solidFill>
                  <a:schemeClr val="accent1"/>
                </a:solidFill>
              </a:rPr>
              <a:t>to reduce energy use by 20% over 5 years, thereby decreasing spending on energy. </a:t>
            </a:r>
          </a:p>
          <a:p>
            <a:r>
              <a:rPr lang="en-US" sz="2400" dirty="0">
                <a:solidFill>
                  <a:schemeClr val="accent1"/>
                </a:solidFill>
              </a:rPr>
              <a:t>These funds cover spending the Cape Light Compact’s Energy Efficiency Program doesn’t.</a:t>
            </a:r>
          </a:p>
          <a:p>
            <a:r>
              <a:rPr lang="en-US" sz="2400" dirty="0">
                <a:solidFill>
                  <a:schemeClr val="accent1"/>
                </a:solidFill>
              </a:rPr>
              <a:t>Reducing energy use helps shrink our Town’s carbon emissions and saves money.</a:t>
            </a:r>
          </a:p>
          <a:p>
            <a:endParaRPr lang="en-US" dirty="0"/>
          </a:p>
          <a:p>
            <a:endParaRPr lang="en-US" dirty="0"/>
          </a:p>
          <a:p>
            <a:pPr>
              <a:buNone/>
            </a:pPr>
            <a:endParaRPr lang="en-US" dirty="0"/>
          </a:p>
        </p:txBody>
      </p:sp>
    </p:spTree>
    <p:extLst>
      <p:ext uri="{BB962C8B-B14F-4D97-AF65-F5344CB8AC3E}">
        <p14:creationId xmlns:p14="http://schemas.microsoft.com/office/powerpoint/2010/main" val="2314064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5578" y="2669059"/>
            <a:ext cx="6722076" cy="1107996"/>
          </a:xfrm>
          <a:prstGeom prst="rect">
            <a:avLst/>
          </a:prstGeom>
          <a:noFill/>
        </p:spPr>
        <p:txBody>
          <a:bodyPr wrap="square" rtlCol="0">
            <a:spAutoFit/>
          </a:bodyPr>
          <a:lstStyle/>
          <a:p>
            <a:pPr algn="ctr"/>
            <a:r>
              <a:rPr lang="en-US" sz="6600" dirty="0">
                <a:solidFill>
                  <a:schemeClr val="accent1">
                    <a:lumMod val="75000"/>
                  </a:schemeClr>
                </a:solidFill>
              </a:rPr>
              <a:t>Questions?</a:t>
            </a:r>
          </a:p>
        </p:txBody>
      </p:sp>
    </p:spTree>
    <p:extLst>
      <p:ext uri="{BB962C8B-B14F-4D97-AF65-F5344CB8AC3E}">
        <p14:creationId xmlns:p14="http://schemas.microsoft.com/office/powerpoint/2010/main" val="146973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9466EEE-51BD-45EC-9128-5C3324EACE75}"/>
              </a:ext>
            </a:extLst>
          </p:cNvPr>
          <p:cNvGraphicFramePr>
            <a:graphicFrameLocks noChangeAspect="1"/>
          </p:cNvGraphicFramePr>
          <p:nvPr>
            <p:extLst>
              <p:ext uri="{D42A27DB-BD31-4B8C-83A1-F6EECF244321}">
                <p14:modId xmlns:p14="http://schemas.microsoft.com/office/powerpoint/2010/main" val="1659454313"/>
              </p:ext>
            </p:extLst>
          </p:nvPr>
        </p:nvGraphicFramePr>
        <p:xfrm>
          <a:off x="1193505" y="-172983"/>
          <a:ext cx="9275209" cy="7164990"/>
        </p:xfrm>
        <a:graphic>
          <a:graphicData uri="http://schemas.openxmlformats.org/presentationml/2006/ole">
            <mc:AlternateContent xmlns:mc="http://schemas.openxmlformats.org/markup-compatibility/2006">
              <mc:Choice xmlns:v="urn:schemas-microsoft-com:vml" Requires="v">
                <p:oleObj spid="_x0000_s1038" name="Acrobat Document" r:id="rId3" imgW="5108400" imgH="3936960" progId="AcroExch.Document.DC">
                  <p:embed/>
                </p:oleObj>
              </mc:Choice>
              <mc:Fallback>
                <p:oleObj name="Acrobat Document" r:id="rId3" imgW="5108400" imgH="3936960" progId="AcroExch.Document.DC">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505" y="-172983"/>
                        <a:ext cx="9275209" cy="7164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509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The 5 criteria that must be met</a:t>
            </a:r>
          </a:p>
        </p:txBody>
      </p:sp>
      <p:sp>
        <p:nvSpPr>
          <p:cNvPr id="3" name="Content Placeholder 2"/>
          <p:cNvSpPr>
            <a:spLocks noGrp="1"/>
          </p:cNvSpPr>
          <p:nvPr>
            <p:ph idx="1"/>
          </p:nvPr>
        </p:nvSpPr>
        <p:spPr>
          <a:xfrm>
            <a:off x="1251678" y="1874518"/>
            <a:ext cx="10178322" cy="4402714"/>
          </a:xfrm>
        </p:spPr>
        <p:txBody>
          <a:bodyPr>
            <a:normAutofit lnSpcReduction="10000"/>
          </a:bodyPr>
          <a:lstStyle/>
          <a:p>
            <a:pPr marL="0" indent="0">
              <a:buNone/>
            </a:pPr>
            <a:r>
              <a:rPr lang="en-US" sz="2600" dirty="0">
                <a:solidFill>
                  <a:schemeClr val="accent1">
                    <a:lumMod val="75000"/>
                  </a:schemeClr>
                </a:solidFill>
              </a:rPr>
              <a:t>    1.  Adopt as-of-right siting, in designated locations, for Renewable or</a:t>
            </a:r>
          </a:p>
          <a:p>
            <a:pPr marL="0" indent="0">
              <a:buNone/>
            </a:pPr>
            <a:r>
              <a:rPr lang="en-US" sz="2600" dirty="0">
                <a:solidFill>
                  <a:schemeClr val="accent1">
                    <a:lumMod val="75000"/>
                  </a:schemeClr>
                </a:solidFill>
              </a:rPr>
              <a:t>         Alternative Energy:</a:t>
            </a:r>
          </a:p>
          <a:p>
            <a:pPr lvl="2">
              <a:buClr>
                <a:schemeClr val="accent1">
                  <a:lumMod val="50000"/>
                </a:schemeClr>
              </a:buClr>
            </a:pPr>
            <a:r>
              <a:rPr lang="en-US" sz="2400" dirty="0">
                <a:solidFill>
                  <a:schemeClr val="accent1">
                    <a:lumMod val="75000"/>
                  </a:schemeClr>
                </a:solidFill>
              </a:rPr>
              <a:t>Generating Facilities, or</a:t>
            </a:r>
          </a:p>
          <a:p>
            <a:pPr lvl="2">
              <a:buClr>
                <a:schemeClr val="accent1">
                  <a:lumMod val="50000"/>
                </a:schemeClr>
              </a:buClr>
            </a:pPr>
            <a:r>
              <a:rPr lang="en-US" sz="2400" dirty="0">
                <a:solidFill>
                  <a:schemeClr val="accent1">
                    <a:lumMod val="75000"/>
                  </a:schemeClr>
                </a:solidFill>
              </a:rPr>
              <a:t>Research and Development (R&amp;D) Facilities; or</a:t>
            </a:r>
          </a:p>
          <a:p>
            <a:pPr lvl="2">
              <a:buClr>
                <a:schemeClr val="accent1">
                  <a:lumMod val="50000"/>
                </a:schemeClr>
              </a:buClr>
            </a:pPr>
            <a:r>
              <a:rPr lang="en-US" sz="2400" dirty="0">
                <a:solidFill>
                  <a:schemeClr val="accent1">
                    <a:lumMod val="75000"/>
                  </a:schemeClr>
                </a:solidFill>
              </a:rPr>
              <a:t>Manufacturing Facilities</a:t>
            </a:r>
          </a:p>
          <a:p>
            <a:pPr marL="0" indent="0">
              <a:buNone/>
            </a:pPr>
            <a:r>
              <a:rPr lang="en-US" sz="2600" dirty="0">
                <a:solidFill>
                  <a:schemeClr val="accent1">
                    <a:lumMod val="75000"/>
                  </a:schemeClr>
                </a:solidFill>
              </a:rPr>
              <a:t>     2.  Expedited Permitting for Facilities Above</a:t>
            </a:r>
          </a:p>
          <a:p>
            <a:pPr marL="0" indent="0">
              <a:buNone/>
            </a:pPr>
            <a:r>
              <a:rPr lang="en-US" sz="2600" dirty="0">
                <a:solidFill>
                  <a:schemeClr val="accent1">
                    <a:lumMod val="75000"/>
                  </a:schemeClr>
                </a:solidFill>
              </a:rPr>
              <a:t>     3.  Establish Energy Baseline &amp; 20% Energy Reduction Plan in Five years</a:t>
            </a:r>
          </a:p>
          <a:p>
            <a:pPr marL="0" indent="0">
              <a:buNone/>
            </a:pPr>
            <a:r>
              <a:rPr lang="en-US" sz="2600" dirty="0">
                <a:solidFill>
                  <a:schemeClr val="accent1">
                    <a:lumMod val="75000"/>
                  </a:schemeClr>
                </a:solidFill>
              </a:rPr>
              <a:t>     4.  Purchase Fuel Efficient Vehicles</a:t>
            </a:r>
          </a:p>
          <a:p>
            <a:pPr marL="0" indent="0">
              <a:buNone/>
            </a:pPr>
            <a:r>
              <a:rPr lang="en-US" sz="2600" dirty="0">
                <a:solidFill>
                  <a:schemeClr val="accent1">
                    <a:lumMod val="75000"/>
                  </a:schemeClr>
                </a:solidFill>
              </a:rPr>
              <a:t>     5.  Minimize Life Cycle Costs of New Construction (Stretch Code)</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71396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CriteriON</a:t>
            </a:r>
            <a:r>
              <a:rPr lang="en-US" sz="4400" dirty="0"/>
              <a:t> 1 – As of Right Siting</a:t>
            </a:r>
            <a:r>
              <a:rPr lang="en-US" dirty="0"/>
              <a:t>	</a:t>
            </a:r>
          </a:p>
        </p:txBody>
      </p:sp>
      <p:sp>
        <p:nvSpPr>
          <p:cNvPr id="3" name="Content Placeholder 2"/>
          <p:cNvSpPr>
            <a:spLocks noGrp="1"/>
          </p:cNvSpPr>
          <p:nvPr>
            <p:ph idx="1"/>
          </p:nvPr>
        </p:nvSpPr>
        <p:spPr>
          <a:xfrm>
            <a:off x="1251678" y="2040427"/>
            <a:ext cx="10178322" cy="5412260"/>
          </a:xfrm>
        </p:spPr>
        <p:txBody>
          <a:bodyPr>
            <a:normAutofit/>
          </a:bodyPr>
          <a:lstStyle/>
          <a:p>
            <a:pPr>
              <a:buClr>
                <a:schemeClr val="accent1">
                  <a:lumMod val="50000"/>
                </a:schemeClr>
              </a:buClr>
            </a:pPr>
            <a:r>
              <a:rPr lang="en-US" dirty="0">
                <a:solidFill>
                  <a:schemeClr val="accent1">
                    <a:lumMod val="75000"/>
                  </a:schemeClr>
                </a:solidFill>
              </a:rPr>
              <a:t>At public hearing on March 27th, the Planning Board voted to approve the Article and recommend it to the Town Meeting that would create a Large-Scale Ground-Mounted Photovoltaic Array Bylaw:</a:t>
            </a:r>
          </a:p>
          <a:p>
            <a:pPr lvl="1">
              <a:buClr>
                <a:schemeClr val="accent1">
                  <a:lumMod val="50000"/>
                </a:schemeClr>
              </a:buClr>
            </a:pPr>
            <a:r>
              <a:rPr lang="en-US" dirty="0">
                <a:solidFill>
                  <a:schemeClr val="accent1">
                    <a:lumMod val="75000"/>
                  </a:schemeClr>
                </a:solidFill>
              </a:rPr>
              <a:t>Create a new Article within the Zoning Bylaw</a:t>
            </a:r>
          </a:p>
          <a:p>
            <a:pPr lvl="1">
              <a:buClr>
                <a:schemeClr val="accent1">
                  <a:lumMod val="50000"/>
                </a:schemeClr>
              </a:buClr>
            </a:pPr>
            <a:r>
              <a:rPr lang="en-US" dirty="0">
                <a:solidFill>
                  <a:schemeClr val="accent1">
                    <a:lumMod val="75000"/>
                  </a:schemeClr>
                </a:solidFill>
              </a:rPr>
              <a:t>Adds the Use to the Use Table</a:t>
            </a:r>
          </a:p>
          <a:p>
            <a:pPr lvl="1">
              <a:buClr>
                <a:schemeClr val="accent1">
                  <a:lumMod val="50000"/>
                </a:schemeClr>
              </a:buClr>
            </a:pPr>
            <a:r>
              <a:rPr lang="en-US" dirty="0">
                <a:solidFill>
                  <a:schemeClr val="accent1">
                    <a:lumMod val="75000"/>
                  </a:schemeClr>
                </a:solidFill>
              </a:rPr>
              <a:t>Adds a “Solar Farm Overlay District” to the Zoning Districts and Zoning Map (to be on Town Property)</a:t>
            </a:r>
          </a:p>
          <a:p>
            <a:pPr lvl="1">
              <a:buClr>
                <a:schemeClr val="accent1">
                  <a:lumMod val="50000"/>
                </a:schemeClr>
              </a:buClr>
            </a:pPr>
            <a:endParaRPr lang="en-US" dirty="0">
              <a:solidFill>
                <a:schemeClr val="accent1">
                  <a:lumMod val="75000"/>
                </a:schemeClr>
              </a:solidFill>
            </a:endParaRPr>
          </a:p>
          <a:p>
            <a:pPr>
              <a:buClr>
                <a:schemeClr val="accent1">
                  <a:lumMod val="50000"/>
                </a:schemeClr>
              </a:buClr>
            </a:pPr>
            <a:r>
              <a:rPr lang="en-US" dirty="0">
                <a:solidFill>
                  <a:schemeClr val="accent1">
                    <a:lumMod val="75000"/>
                  </a:schemeClr>
                </a:solidFill>
              </a:rPr>
              <a:t>This zoning amendment change will require a </a:t>
            </a:r>
            <a:r>
              <a:rPr lang="en-US" b="1" dirty="0">
                <a:solidFill>
                  <a:schemeClr val="accent1">
                    <a:lumMod val="75000"/>
                  </a:schemeClr>
                </a:solidFill>
              </a:rPr>
              <a:t>2/3 vote of the Town Meeting</a:t>
            </a:r>
          </a:p>
        </p:txBody>
      </p:sp>
    </p:spTree>
    <p:extLst>
      <p:ext uri="{BB962C8B-B14F-4D97-AF65-F5344CB8AC3E}">
        <p14:creationId xmlns:p14="http://schemas.microsoft.com/office/powerpoint/2010/main" val="95515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4876" y="291634"/>
            <a:ext cx="9873999" cy="6175070"/>
          </a:xfrm>
          <a:prstGeom prst="rect">
            <a:avLst/>
          </a:prstGeom>
        </p:spPr>
      </p:pic>
    </p:spTree>
    <p:extLst>
      <p:ext uri="{BB962C8B-B14F-4D97-AF65-F5344CB8AC3E}">
        <p14:creationId xmlns:p14="http://schemas.microsoft.com/office/powerpoint/2010/main" val="314090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70" y="382385"/>
            <a:ext cx="10326130" cy="1492132"/>
          </a:xfrm>
        </p:spPr>
        <p:txBody>
          <a:bodyPr/>
          <a:lstStyle/>
          <a:p>
            <a:r>
              <a:rPr lang="en-US" sz="4000" dirty="0" err="1"/>
              <a:t>CriteriON</a:t>
            </a:r>
            <a:r>
              <a:rPr lang="en-US" sz="4000" dirty="0"/>
              <a:t> 2 – Expedited Permitting</a:t>
            </a:r>
            <a:r>
              <a:rPr lang="en-US" dirty="0"/>
              <a:t>	</a:t>
            </a:r>
          </a:p>
        </p:txBody>
      </p:sp>
      <p:sp>
        <p:nvSpPr>
          <p:cNvPr id="3" name="Content Placeholder 2"/>
          <p:cNvSpPr>
            <a:spLocks noGrp="1"/>
          </p:cNvSpPr>
          <p:nvPr>
            <p:ph idx="1"/>
          </p:nvPr>
        </p:nvSpPr>
        <p:spPr/>
        <p:txBody>
          <a:bodyPr>
            <a:normAutofit/>
          </a:bodyPr>
          <a:lstStyle/>
          <a:p>
            <a:pPr>
              <a:buClr>
                <a:schemeClr val="accent1">
                  <a:lumMod val="50000"/>
                </a:schemeClr>
              </a:buClr>
            </a:pPr>
            <a:r>
              <a:rPr lang="en-US" sz="2800" dirty="0">
                <a:solidFill>
                  <a:schemeClr val="accent1">
                    <a:lumMod val="75000"/>
                  </a:schemeClr>
                </a:solidFill>
              </a:rPr>
              <a:t>Applies only to the proposed Large-Scale Ground-Mounted Photovoltaic Use within the Solar Farm Overlay District</a:t>
            </a:r>
          </a:p>
          <a:p>
            <a:pPr lvl="1">
              <a:buClr>
                <a:schemeClr val="accent1">
                  <a:lumMod val="50000"/>
                </a:schemeClr>
              </a:buClr>
            </a:pPr>
            <a:r>
              <a:rPr lang="en-US" sz="2800" dirty="0">
                <a:solidFill>
                  <a:schemeClr val="accent1">
                    <a:lumMod val="75000"/>
                  </a:schemeClr>
                </a:solidFill>
              </a:rPr>
              <a:t>The proposed bylaw contains wording indicating that this will be an expedited process</a:t>
            </a:r>
          </a:p>
          <a:p>
            <a:pPr lvl="1">
              <a:buClr>
                <a:schemeClr val="accent1">
                  <a:lumMod val="50000"/>
                </a:schemeClr>
              </a:buClr>
            </a:pPr>
            <a:r>
              <a:rPr lang="en-US" sz="2800" dirty="0">
                <a:solidFill>
                  <a:schemeClr val="accent1">
                    <a:lumMod val="75000"/>
                  </a:schemeClr>
                </a:solidFill>
              </a:rPr>
              <a:t>Town Counsel must submit a letter, once the bylaw is approved, affirming that this will be an expedited process</a:t>
            </a:r>
          </a:p>
        </p:txBody>
      </p:sp>
    </p:spTree>
    <p:extLst>
      <p:ext uri="{BB962C8B-B14F-4D97-AF65-F5344CB8AC3E}">
        <p14:creationId xmlns:p14="http://schemas.microsoft.com/office/powerpoint/2010/main" val="186392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CriteriON</a:t>
            </a:r>
            <a:r>
              <a:rPr lang="en-US" dirty="0"/>
              <a:t> 3 – Energy baseline &amp; 20% energy Reduction Plan</a:t>
            </a:r>
          </a:p>
        </p:txBody>
      </p:sp>
      <p:sp>
        <p:nvSpPr>
          <p:cNvPr id="3" name="Content Placeholder 2"/>
          <p:cNvSpPr>
            <a:spLocks noGrp="1"/>
          </p:cNvSpPr>
          <p:nvPr>
            <p:ph idx="1"/>
          </p:nvPr>
        </p:nvSpPr>
        <p:spPr>
          <a:xfrm>
            <a:off x="1251678" y="2286001"/>
            <a:ext cx="10178322" cy="3974756"/>
          </a:xfrm>
        </p:spPr>
        <p:txBody>
          <a:bodyPr>
            <a:normAutofit/>
          </a:bodyPr>
          <a:lstStyle/>
          <a:p>
            <a:pPr>
              <a:buClr>
                <a:schemeClr val="accent1">
                  <a:lumMod val="50000"/>
                </a:schemeClr>
              </a:buClr>
            </a:pPr>
            <a:r>
              <a:rPr lang="en-US" sz="2400" dirty="0">
                <a:solidFill>
                  <a:schemeClr val="accent1">
                    <a:lumMod val="75000"/>
                  </a:schemeClr>
                </a:solidFill>
              </a:rPr>
              <a:t>Funded by Cape Light Compact, Peregrine Energy Group, working with Town Facilities Maintenance  Manager prepared a Portfolio-wide Building Assessment in Aug. 2016</a:t>
            </a:r>
            <a:endParaRPr lang="en-US" sz="2200" dirty="0">
              <a:solidFill>
                <a:schemeClr val="accent1">
                  <a:lumMod val="75000"/>
                </a:schemeClr>
              </a:solidFill>
            </a:endParaRPr>
          </a:p>
          <a:p>
            <a:pPr>
              <a:buClr>
                <a:schemeClr val="accent1">
                  <a:lumMod val="50000"/>
                </a:schemeClr>
              </a:buClr>
            </a:pPr>
            <a:r>
              <a:rPr lang="en-US" sz="2400" dirty="0">
                <a:solidFill>
                  <a:schemeClr val="accent1">
                    <a:lumMod val="75000"/>
                  </a:schemeClr>
                </a:solidFill>
              </a:rPr>
              <a:t>Cape Light Compact, with State funding, will provide technical assistance to establish the energy baseline and create the five-year energy use reduction plan, using the Peregrine Report’s recommendations</a:t>
            </a:r>
          </a:p>
          <a:p>
            <a:pPr>
              <a:buClr>
                <a:schemeClr val="accent1">
                  <a:lumMod val="50000"/>
                </a:schemeClr>
              </a:buClr>
            </a:pPr>
            <a:r>
              <a:rPr lang="en-US" sz="2400" dirty="0">
                <a:solidFill>
                  <a:schemeClr val="accent1">
                    <a:lumMod val="75000"/>
                  </a:schemeClr>
                </a:solidFill>
              </a:rPr>
              <a:t>The Town will work with Green Communities Southeast Regional Coordinator to update energy usage information within the </a:t>
            </a:r>
            <a:r>
              <a:rPr lang="en-US" sz="2400" dirty="0" err="1">
                <a:solidFill>
                  <a:schemeClr val="accent1">
                    <a:lumMod val="75000"/>
                  </a:schemeClr>
                </a:solidFill>
              </a:rPr>
              <a:t>MassEnergyInsight</a:t>
            </a:r>
            <a:r>
              <a:rPr lang="en-US" sz="2400" dirty="0">
                <a:solidFill>
                  <a:schemeClr val="accent1">
                    <a:lumMod val="75000"/>
                  </a:schemeClr>
                </a:solidFill>
              </a:rPr>
              <a:t> website</a:t>
            </a:r>
          </a:p>
          <a:p>
            <a:pPr>
              <a:buClr>
                <a:schemeClr val="accent1">
                  <a:lumMod val="50000"/>
                </a:schemeClr>
              </a:buClr>
            </a:pPr>
            <a:endParaRPr lang="en-US" sz="2400" dirty="0">
              <a:solidFill>
                <a:schemeClr val="accent1">
                  <a:lumMod val="75000"/>
                </a:schemeClr>
              </a:solidFill>
            </a:endParaRPr>
          </a:p>
        </p:txBody>
      </p:sp>
    </p:spTree>
    <p:extLst>
      <p:ext uri="{BB962C8B-B14F-4D97-AF65-F5344CB8AC3E}">
        <p14:creationId xmlns:p14="http://schemas.microsoft.com/office/powerpoint/2010/main" val="1459773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6B0760-43AA-4DCE-8398-B4E6F139F0F3}"/>
              </a:ext>
            </a:extLst>
          </p:cNvPr>
          <p:cNvSpPr/>
          <p:nvPr/>
        </p:nvSpPr>
        <p:spPr>
          <a:xfrm>
            <a:off x="1355834" y="922394"/>
            <a:ext cx="10397359" cy="4955203"/>
          </a:xfrm>
          <a:prstGeom prst="rect">
            <a:avLst/>
          </a:prstGeom>
        </p:spPr>
        <p:txBody>
          <a:bodyPr wrap="square">
            <a:spAutoFit/>
          </a:bodyPr>
          <a:lstStyle/>
          <a:p>
            <a:r>
              <a:rPr lang="en-US" sz="3600" dirty="0" err="1">
                <a:solidFill>
                  <a:schemeClr val="accent1"/>
                </a:solidFill>
              </a:rPr>
              <a:t>MassEnergy</a:t>
            </a:r>
            <a:r>
              <a:rPr lang="en-US" sz="3600" dirty="0">
                <a:solidFill>
                  <a:schemeClr val="accent1"/>
                </a:solidFill>
              </a:rPr>
              <a:t> Insight </a:t>
            </a:r>
            <a:r>
              <a:rPr lang="en-US" sz="2800" dirty="0">
                <a:solidFill>
                  <a:schemeClr val="accent1"/>
                </a:solidFill>
              </a:rPr>
              <a:t>is an essential web-based tool to help communities track and reduce their energy use with access to reports on electricity, natural gas, and oil use.</a:t>
            </a:r>
          </a:p>
          <a:p>
            <a:endParaRPr lang="en-US" sz="2800" dirty="0">
              <a:solidFill>
                <a:schemeClr val="accent1"/>
              </a:solidFill>
            </a:endParaRPr>
          </a:p>
          <a:p>
            <a:r>
              <a:rPr lang="en-US" sz="2800" dirty="0">
                <a:solidFill>
                  <a:schemeClr val="accent1"/>
                </a:solidFill>
              </a:rPr>
              <a:t>DOER offers </a:t>
            </a:r>
            <a:r>
              <a:rPr lang="en-US" sz="2800" dirty="0" err="1">
                <a:solidFill>
                  <a:schemeClr val="accent1"/>
                </a:solidFill>
              </a:rPr>
              <a:t>MassEnergyInsight</a:t>
            </a:r>
            <a:r>
              <a:rPr lang="en-US" sz="2800" dirty="0">
                <a:solidFill>
                  <a:schemeClr val="accent1"/>
                </a:solidFill>
              </a:rPr>
              <a:t> free to cities, towns, and regional governmental entities such as school districts or drinking water and wastewater districts. </a:t>
            </a:r>
          </a:p>
          <a:p>
            <a:endParaRPr lang="en-US" sz="2800" dirty="0">
              <a:solidFill>
                <a:schemeClr val="accent1"/>
              </a:solidFill>
            </a:endParaRPr>
          </a:p>
          <a:p>
            <a:r>
              <a:rPr lang="en-US" sz="2800" dirty="0">
                <a:solidFill>
                  <a:schemeClr val="accent1"/>
                </a:solidFill>
              </a:rPr>
              <a:t>This web-based tool provides access to energy information for multiple uses: buildings, vehicles, streetlights &amp; traffic lights, and drinking water &amp; wastewater treatment and pumping. </a:t>
            </a:r>
          </a:p>
        </p:txBody>
      </p:sp>
    </p:spTree>
    <p:extLst>
      <p:ext uri="{BB962C8B-B14F-4D97-AF65-F5344CB8AC3E}">
        <p14:creationId xmlns:p14="http://schemas.microsoft.com/office/powerpoint/2010/main" val="92552776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Slice</Template>
  <TotalTime>311</TotalTime>
  <Words>866</Words>
  <Application>Microsoft Office PowerPoint</Application>
  <PresentationFormat>Widescreen</PresentationFormat>
  <Paragraphs>101</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Cambria</vt:lpstr>
      <vt:lpstr>Gill Sans MT</vt:lpstr>
      <vt:lpstr>OpenSans</vt:lpstr>
      <vt:lpstr>Badge</vt:lpstr>
      <vt:lpstr>Acrobat Document</vt:lpstr>
      <vt:lpstr>Green Communities For Harwich</vt:lpstr>
      <vt:lpstr>What is a green Community?   Why become a green community?</vt:lpstr>
      <vt:lpstr>PowerPoint Presentation</vt:lpstr>
      <vt:lpstr>The 5 criteria that must be met</vt:lpstr>
      <vt:lpstr>CriteriON 1 – As of Right Siting </vt:lpstr>
      <vt:lpstr>PowerPoint Presentation</vt:lpstr>
      <vt:lpstr>CriteriON 2 – Expedited Permitting </vt:lpstr>
      <vt:lpstr>CriteriON 3 – Energy baseline &amp; 20% energy Reduction Plan</vt:lpstr>
      <vt:lpstr>PowerPoint Presentation</vt:lpstr>
      <vt:lpstr>CriteriON 4 – Fuel Efficient Vehicles</vt:lpstr>
      <vt:lpstr>PowerPoint Presentation</vt:lpstr>
      <vt:lpstr>PowerPoint Presentation</vt:lpstr>
      <vt:lpstr>CriteriON 5 – Stretch Code</vt:lpstr>
      <vt:lpstr>What is a HERS rating?</vt:lpstr>
      <vt:lpstr>PowerPoint Presentation</vt:lpstr>
      <vt:lpstr>WHAT DOES SEER MEAN?</vt:lpstr>
      <vt:lpstr>PowerPoint Presentation</vt:lpstr>
      <vt:lpstr>PowerPoint Presentation</vt:lpstr>
      <vt:lpstr>Green communities designation and granT program</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COmmunities</dc:title>
  <dc:creator>Charleen Greenhalgh</dc:creator>
  <cp:lastModifiedBy>Valerie Bell</cp:lastModifiedBy>
  <cp:revision>62</cp:revision>
  <cp:lastPrinted>2018-02-20T22:23:20Z</cp:lastPrinted>
  <dcterms:created xsi:type="dcterms:W3CDTF">2018-02-07T16:23:50Z</dcterms:created>
  <dcterms:modified xsi:type="dcterms:W3CDTF">2018-04-05T15:09:11Z</dcterms:modified>
</cp:coreProperties>
</file>