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4" r:id="rId1"/>
  </p:sldMasterIdLst>
  <p:notesMasterIdLst>
    <p:notesMasterId r:id="rId15"/>
  </p:notesMasterIdLst>
  <p:sldIdLst>
    <p:sldId id="269" r:id="rId2"/>
    <p:sldId id="262" r:id="rId3"/>
    <p:sldId id="259" r:id="rId4"/>
    <p:sldId id="263" r:id="rId5"/>
    <p:sldId id="274" r:id="rId6"/>
    <p:sldId id="295" r:id="rId7"/>
    <p:sldId id="276" r:id="rId8"/>
    <p:sldId id="277" r:id="rId9"/>
    <p:sldId id="278" r:id="rId10"/>
    <p:sldId id="299" r:id="rId11"/>
    <p:sldId id="297" r:id="rId12"/>
    <p:sldId id="292" r:id="rId13"/>
    <p:sldId id="257"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zelli, Linda" initials="ML" lastIdx="2" clrIdx="0">
    <p:extLst>
      <p:ext uri="{19B8F6BF-5375-455C-9EA6-DF929625EA0E}">
        <p15:presenceInfo xmlns:p15="http://schemas.microsoft.com/office/powerpoint/2012/main" userId="S-1-5-21-1984111222-1365861684-1540833222-18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83" autoAdjust="0"/>
  </p:normalViewPr>
  <p:slideViewPr>
    <p:cSldViewPr snapToGrid="0">
      <p:cViewPr varScale="1">
        <p:scale>
          <a:sx n="113" d="100"/>
          <a:sy n="113"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ccoppola\AppData\Local\Temp\mutemp\munistemp19080611422191120960051668.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ccoppola\AppData\Local\Temp\mutemp\munistemp19080611422191120960051668.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ccoppola\AppData\Roaming\Microsoft\Excel\munistemp19080608595845120960051668%20(version%201).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townhall3\users\ccoppola\Non%20Resident%20FY17_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17"/>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1"/>
              <c:tx>
                <c:rich>
                  <a:bodyPr/>
                  <a:lstStyle/>
                  <a:p>
                    <a:fld id="{9AE2503D-14F6-45FA-A69E-E3390E6B606A}" type="CATEGORYNAME">
                      <a:rPr lang="en-US"/>
                      <a:pPr/>
                      <a:t>[CATEGORY NAME]</a:t>
                    </a:fld>
                    <a:r>
                      <a:rPr lang="en-US" baseline="0" dirty="0"/>
                      <a:t>
</a:t>
                    </a:r>
                    <a:fld id="{BB6C2833-FF5B-498A-956D-FF80993B485E}"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3"/>
              <c:layout>
                <c:manualLayout>
                  <c:x val="0.156497375328084"/>
                  <c:y val="3.4029359839714862E-2"/>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'ACCOUNT DETAIL'!$A$185:$A$188</c:f>
              <c:strCache>
                <c:ptCount val="4"/>
                <c:pt idx="0">
                  <c:v>Property Tax</c:v>
                </c:pt>
                <c:pt idx="1">
                  <c:v>Local Receipts</c:v>
                </c:pt>
                <c:pt idx="2">
                  <c:v>State Aid</c:v>
                </c:pt>
                <c:pt idx="3">
                  <c:v>Other Sources</c:v>
                </c:pt>
              </c:strCache>
            </c:strRef>
          </c:cat>
          <c:val>
            <c:numRef>
              <c:f>'ACCOUNT DETAIL'!$B$185:$B$188</c:f>
              <c:numCache>
                <c:formatCode>#,##0</c:formatCode>
                <c:ptCount val="4"/>
                <c:pt idx="0">
                  <c:v>49186792.359999999</c:v>
                </c:pt>
                <c:pt idx="1">
                  <c:v>14366394.969999997</c:v>
                </c:pt>
                <c:pt idx="2">
                  <c:v>724726</c:v>
                </c:pt>
                <c:pt idx="3">
                  <c:v>2086665.22</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'ACCOUNT DETAIL'!$A$185:$A$188</c:f>
              <c:strCache>
                <c:ptCount val="4"/>
                <c:pt idx="0">
                  <c:v>Property Tax</c:v>
                </c:pt>
                <c:pt idx="1">
                  <c:v>Local Receipts</c:v>
                </c:pt>
                <c:pt idx="2">
                  <c:v>State Aid</c:v>
                </c:pt>
                <c:pt idx="3">
                  <c:v>Other Sources</c:v>
                </c:pt>
              </c:strCache>
            </c:strRef>
          </c:cat>
          <c:val>
            <c:numRef>
              <c:f>'ACCOUNT DETAIL'!$C$185:$C$188</c:f>
              <c:numCache>
                <c:formatCode>0%</c:formatCode>
                <c:ptCount val="4"/>
                <c:pt idx="0">
                  <c:v>0.7411603212840715</c:v>
                </c:pt>
                <c:pt idx="1">
                  <c:v>0.21647685081245796</c:v>
                </c:pt>
                <c:pt idx="2">
                  <c:v>1.0920373726987226E-2</c:v>
                </c:pt>
                <c:pt idx="3">
                  <c:v>3.1442454176483281E-2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cat>
            <c:strRef>
              <c:f>Sheet3!$A$2:$A$14</c:f>
              <c:strCache>
                <c:ptCount val="13"/>
                <c:pt idx="0">
                  <c:v>Motor Vehicle &amp; Boat Excise</c:v>
                </c:pt>
                <c:pt idx="1">
                  <c:v>Hotel/Motel Tax</c:v>
                </c:pt>
                <c:pt idx="2">
                  <c:v>Meals Tax</c:v>
                </c:pt>
                <c:pt idx="3">
                  <c:v>Penalties &amp; Interest</c:v>
                </c:pt>
                <c:pt idx="4">
                  <c:v>Ambulance</c:v>
                </c:pt>
                <c:pt idx="5">
                  <c:v>Building Permits &amp; Inspections</c:v>
                </c:pt>
                <c:pt idx="6">
                  <c:v>Investment Revenue</c:v>
                </c:pt>
                <c:pt idx="7">
                  <c:v>Waste Disposal</c:v>
                </c:pt>
                <c:pt idx="8">
                  <c:v>Recreation</c:v>
                </c:pt>
                <c:pt idx="9">
                  <c:v>Harbor</c:v>
                </c:pt>
                <c:pt idx="10">
                  <c:v>Golf</c:v>
                </c:pt>
                <c:pt idx="11">
                  <c:v>Energy Credits</c:v>
                </c:pt>
                <c:pt idx="12">
                  <c:v>Other Miscellaneous Income</c:v>
                </c:pt>
              </c:strCache>
            </c:strRef>
          </c:cat>
          <c:val>
            <c:numRef>
              <c:f>Sheet3!$B$2:$B$14</c:f>
            </c:numRef>
          </c:val>
        </c:ser>
        <c:ser>
          <c:idx val="1"/>
          <c:order val="1"/>
          <c:explosion val="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Pt>
            <c:idx val="11"/>
            <c:bubble3D val="0"/>
            <c:spPr>
              <a:solidFill>
                <a:schemeClr val="accent6">
                  <a:lumMod val="60000"/>
                </a:schemeClr>
              </a:solidFill>
              <a:ln w="19050">
                <a:solidFill>
                  <a:schemeClr val="lt1"/>
                </a:solidFill>
              </a:ln>
              <a:effectLst/>
            </c:spPr>
          </c:dPt>
          <c:dPt>
            <c:idx val="12"/>
            <c:bubble3D val="0"/>
            <c:spPr>
              <a:solidFill>
                <a:schemeClr val="accent1">
                  <a:lumMod val="80000"/>
                  <a:lumOff val="20000"/>
                </a:schemeClr>
              </a:solidFill>
              <a:ln w="19050">
                <a:solidFill>
                  <a:schemeClr val="lt1"/>
                </a:solidFill>
              </a:ln>
              <a:effectLst/>
            </c:spPr>
          </c:dPt>
          <c:dLbls>
            <c:dLbl>
              <c:idx val="9"/>
              <c:layout>
                <c:manualLayout>
                  <c:x val="6.7962868702607377E-4"/>
                  <c:y val="-6.2624876992604023E-2"/>
                </c:manualLayout>
              </c:layout>
              <c:showLegendKey val="0"/>
              <c:showVal val="1"/>
              <c:showCatName val="0"/>
              <c:showSerName val="0"/>
              <c:showPercent val="1"/>
              <c:showBubbleSize val="0"/>
              <c:extLst>
                <c:ext xmlns:c15="http://schemas.microsoft.com/office/drawing/2012/chart" uri="{CE6537A1-D6FC-4f65-9D91-7224C49458BB}"/>
              </c:extLst>
            </c:dLbl>
            <c:dLbl>
              <c:idx val="10"/>
              <c:layout>
                <c:manualLayout>
                  <c:x val="1.5669250645994833E-2"/>
                  <c:y val="-4.368226873596355E-2"/>
                </c:manualLayout>
              </c:layout>
              <c:showLegendKey val="0"/>
              <c:showVal val="1"/>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Sheet3!$A$2:$A$14</c:f>
              <c:strCache>
                <c:ptCount val="13"/>
                <c:pt idx="0">
                  <c:v>Motor Vehicle &amp; Boat Excise</c:v>
                </c:pt>
                <c:pt idx="1">
                  <c:v>Hotel/Motel Tax</c:v>
                </c:pt>
                <c:pt idx="2">
                  <c:v>Meals Tax</c:v>
                </c:pt>
                <c:pt idx="3">
                  <c:v>Penalties &amp; Interest</c:v>
                </c:pt>
                <c:pt idx="4">
                  <c:v>Ambulance</c:v>
                </c:pt>
                <c:pt idx="5">
                  <c:v>Building Permits &amp; Inspections</c:v>
                </c:pt>
                <c:pt idx="6">
                  <c:v>Investment Revenue</c:v>
                </c:pt>
                <c:pt idx="7">
                  <c:v>Waste Disposal</c:v>
                </c:pt>
                <c:pt idx="8">
                  <c:v>Recreation</c:v>
                </c:pt>
                <c:pt idx="9">
                  <c:v>Harbor</c:v>
                </c:pt>
                <c:pt idx="10">
                  <c:v>Golf</c:v>
                </c:pt>
                <c:pt idx="11">
                  <c:v>Energy Credits</c:v>
                </c:pt>
                <c:pt idx="12">
                  <c:v>Other Miscellaneous Income</c:v>
                </c:pt>
              </c:strCache>
            </c:strRef>
          </c:cat>
          <c:val>
            <c:numRef>
              <c:f>Sheet3!$C$2:$C$14</c:f>
              <c:numCache>
                <c:formatCode>"$"#,##0_);[Red]\("$"#,##0\)</c:formatCode>
                <c:ptCount val="13"/>
                <c:pt idx="0">
                  <c:v>2407537</c:v>
                </c:pt>
                <c:pt idx="1">
                  <c:v>684793</c:v>
                </c:pt>
                <c:pt idx="2">
                  <c:v>439960</c:v>
                </c:pt>
                <c:pt idx="3">
                  <c:v>478336</c:v>
                </c:pt>
                <c:pt idx="4">
                  <c:v>1664188</c:v>
                </c:pt>
                <c:pt idx="5">
                  <c:v>612100</c:v>
                </c:pt>
                <c:pt idx="6">
                  <c:v>281825</c:v>
                </c:pt>
                <c:pt idx="7">
                  <c:v>3372701</c:v>
                </c:pt>
                <c:pt idx="8">
                  <c:v>435548</c:v>
                </c:pt>
                <c:pt idx="9">
                  <c:v>804975</c:v>
                </c:pt>
                <c:pt idx="10">
                  <c:v>1895899</c:v>
                </c:pt>
                <c:pt idx="11">
                  <c:v>272162</c:v>
                </c:pt>
                <c:pt idx="12">
                  <c:v>1016371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133418787767809"/>
          <c:y val="0.10626642470789423"/>
          <c:w val="0.29626271134712812"/>
          <c:h val="0.84160931789588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'ACCOUNT DETAIL (2)'!$B$196</c:f>
              <c:strCache>
                <c:ptCount val="1"/>
                <c:pt idx="0">
                  <c:v>Encumbered Balance 7/1/2018</c:v>
                </c:pt>
              </c:strCache>
            </c:strRef>
          </c:tx>
          <c:cat>
            <c:strRef>
              <c:f>'ACCOUNT DETAIL (2)'!$A$197:$A$204</c:f>
              <c:strCache>
                <c:ptCount val="8"/>
                <c:pt idx="0">
                  <c:v>General Government</c:v>
                </c:pt>
                <c:pt idx="1">
                  <c:v>Public Safety</c:v>
                </c:pt>
                <c:pt idx="2">
                  <c:v>Education</c:v>
                </c:pt>
                <c:pt idx="3">
                  <c:v>Public Works</c:v>
                </c:pt>
                <c:pt idx="4">
                  <c:v>Community Services</c:v>
                </c:pt>
                <c:pt idx="5">
                  <c:v>Culture &amp; Recreation</c:v>
                </c:pt>
                <c:pt idx="6">
                  <c:v>Debt Services</c:v>
                </c:pt>
                <c:pt idx="7">
                  <c:v>Assessments, Health, Insurance</c:v>
                </c:pt>
              </c:strCache>
            </c:strRef>
          </c:cat>
          <c:val>
            <c:numRef>
              <c:f>'ACCOUNT DETAIL (2)'!$B$197:$B$204</c:f>
            </c:numRef>
          </c:val>
        </c:ser>
        <c:ser>
          <c:idx val="1"/>
          <c:order val="1"/>
          <c:tx>
            <c:strRef>
              <c:f>'ACCOUNT DETAIL (2)'!$C$196</c:f>
              <c:strCache>
                <c:ptCount val="1"/>
                <c:pt idx="0">
                  <c:v>Appropriation</c:v>
                </c:pt>
              </c:strCache>
            </c:strRef>
          </c:tx>
          <c:cat>
            <c:strRef>
              <c:f>'ACCOUNT DETAIL (2)'!$A$197:$A$204</c:f>
              <c:strCache>
                <c:ptCount val="8"/>
                <c:pt idx="0">
                  <c:v>General Government</c:v>
                </c:pt>
                <c:pt idx="1">
                  <c:v>Public Safety</c:v>
                </c:pt>
                <c:pt idx="2">
                  <c:v>Education</c:v>
                </c:pt>
                <c:pt idx="3">
                  <c:v>Public Works</c:v>
                </c:pt>
                <c:pt idx="4">
                  <c:v>Community Services</c:v>
                </c:pt>
                <c:pt idx="5">
                  <c:v>Culture &amp; Recreation</c:v>
                </c:pt>
                <c:pt idx="6">
                  <c:v>Debt Services</c:v>
                </c:pt>
                <c:pt idx="7">
                  <c:v>Assessments, Health, Insurance</c:v>
                </c:pt>
              </c:strCache>
            </c:strRef>
          </c:cat>
          <c:val>
            <c:numRef>
              <c:f>'ACCOUNT DETAIL (2)'!$C$197:$C$204</c:f>
            </c:numRef>
          </c:val>
        </c:ser>
        <c:ser>
          <c:idx val="2"/>
          <c:order val="2"/>
          <c:tx>
            <c:strRef>
              <c:f>'ACCOUNT DETAIL (2)'!$D$196</c:f>
              <c:strCache>
                <c:ptCount val="1"/>
                <c:pt idx="0">
                  <c:v>Expended</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dLbl>
              <c:idx val="3"/>
              <c:layout>
                <c:manualLayout>
                  <c:x val="9.1309839872321438E-3"/>
                  <c:y val="1.9292530591467318E-2"/>
                </c:manualLayout>
              </c:layout>
              <c:showLegendKey val="0"/>
              <c:showVal val="1"/>
              <c:showCatName val="0"/>
              <c:showSerName val="0"/>
              <c:showPercent val="1"/>
              <c:showBubbleSize val="0"/>
              <c:extLst>
                <c:ext xmlns:c15="http://schemas.microsoft.com/office/drawing/2012/chart" uri="{CE6537A1-D6FC-4f65-9D91-7224C49458BB}"/>
              </c:extLst>
            </c:dLbl>
            <c:dLbl>
              <c:idx val="5"/>
              <c:layout>
                <c:manualLayout>
                  <c:x val="-1.716656455407051E-2"/>
                  <c:y val="-1.1511880561365919E-2"/>
                </c:manualLayout>
              </c:layout>
              <c:showLegendKey val="0"/>
              <c:showVal val="1"/>
              <c:showCatName val="0"/>
              <c:showSerName val="0"/>
              <c:showPercent val="1"/>
              <c:showBubbleSize val="0"/>
              <c:extLst>
                <c:ext xmlns:c15="http://schemas.microsoft.com/office/drawing/2012/chart" uri="{CE6537A1-D6FC-4f65-9D91-7224C49458BB}"/>
              </c:extLst>
            </c:dLbl>
            <c:dLbl>
              <c:idx val="7"/>
              <c:layout>
                <c:manualLayout>
                  <c:x val="-3.5704917288797114E-2"/>
                  <c:y val="2.9419565987149061E-3"/>
                </c:manualLayout>
              </c:layout>
              <c:showLegendKey val="0"/>
              <c:showVal val="1"/>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'ACCOUNT DETAIL (2)'!$A$197:$A$204</c:f>
              <c:strCache>
                <c:ptCount val="8"/>
                <c:pt idx="0">
                  <c:v>General Government</c:v>
                </c:pt>
                <c:pt idx="1">
                  <c:v>Public Safety</c:v>
                </c:pt>
                <c:pt idx="2">
                  <c:v>Education</c:v>
                </c:pt>
                <c:pt idx="3">
                  <c:v>Public Works</c:v>
                </c:pt>
                <c:pt idx="4">
                  <c:v>Community Services</c:v>
                </c:pt>
                <c:pt idx="5">
                  <c:v>Culture &amp; Recreation</c:v>
                </c:pt>
                <c:pt idx="6">
                  <c:v>Debt Services</c:v>
                </c:pt>
                <c:pt idx="7">
                  <c:v>Assessments, Health, Insurance</c:v>
                </c:pt>
              </c:strCache>
            </c:strRef>
          </c:cat>
          <c:val>
            <c:numRef>
              <c:f>'ACCOUNT DETAIL (2)'!$D$197:$D$204</c:f>
              <c:numCache>
                <c:formatCode>#,##0_);\(#,##0\)</c:formatCode>
                <c:ptCount val="8"/>
                <c:pt idx="0">
                  <c:v>4207260.42</c:v>
                </c:pt>
                <c:pt idx="1">
                  <c:v>9782577.4800000004</c:v>
                </c:pt>
                <c:pt idx="2">
                  <c:v>27272626</c:v>
                </c:pt>
                <c:pt idx="3">
                  <c:v>6442722.1900000004</c:v>
                </c:pt>
                <c:pt idx="4">
                  <c:v>1153203.7599999998</c:v>
                </c:pt>
                <c:pt idx="5">
                  <c:v>3725618.4600000004</c:v>
                </c:pt>
                <c:pt idx="6">
                  <c:v>4710045.84</c:v>
                </c:pt>
                <c:pt idx="7">
                  <c:v>9570766.3899999987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Free Cash</a:t>
            </a:r>
            <a:r>
              <a:rPr lang="en-US" baseline="0" dirty="0"/>
              <a:t>, Stabilization &amp; OPEB Funds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098327261331143E-2"/>
          <c:y val="0.12120937263794407"/>
          <c:w val="0.8389328945822071"/>
          <c:h val="0.74856119175579239"/>
        </c:manualLayout>
      </c:layout>
      <c:barChart>
        <c:barDir val="col"/>
        <c:grouping val="clustered"/>
        <c:varyColors val="0"/>
        <c:ser>
          <c:idx val="0"/>
          <c:order val="0"/>
          <c:tx>
            <c:strRef>
              <c:f>Sheet1!$A$40</c:f>
              <c:strCache>
                <c:ptCount val="1"/>
                <c:pt idx="0">
                  <c:v>Free Cash</c:v>
                </c:pt>
              </c:strCache>
            </c:strRef>
          </c:tx>
          <c:spPr>
            <a:solidFill>
              <a:schemeClr val="accent1"/>
            </a:solidFill>
            <a:ln>
              <a:noFill/>
            </a:ln>
            <a:effectLst/>
          </c:spPr>
          <c:invertIfNegative val="0"/>
          <c:cat>
            <c:strRef>
              <c:f>Sheet1!$B$39:$E$39</c:f>
              <c:strCache>
                <c:ptCount val="4"/>
                <c:pt idx="0">
                  <c:v>FY 16</c:v>
                </c:pt>
                <c:pt idx="1">
                  <c:v>FY 17</c:v>
                </c:pt>
                <c:pt idx="2">
                  <c:v>FY 18</c:v>
                </c:pt>
                <c:pt idx="3">
                  <c:v>FY 19</c:v>
                </c:pt>
              </c:strCache>
            </c:strRef>
          </c:cat>
          <c:val>
            <c:numRef>
              <c:f>Sheet1!$B$40:$E$40</c:f>
              <c:numCache>
                <c:formatCode>_(* #,##0_);_(* \(#,##0\);_(* "-"_);_(@_)</c:formatCode>
                <c:ptCount val="4"/>
                <c:pt idx="0">
                  <c:v>1984792</c:v>
                </c:pt>
                <c:pt idx="1">
                  <c:v>2125000</c:v>
                </c:pt>
                <c:pt idx="2">
                  <c:v>3576156</c:v>
                </c:pt>
                <c:pt idx="3">
                  <c:v>3492074</c:v>
                </c:pt>
              </c:numCache>
            </c:numRef>
          </c:val>
        </c:ser>
        <c:ser>
          <c:idx val="1"/>
          <c:order val="1"/>
          <c:tx>
            <c:strRef>
              <c:f>Sheet1!$A$41</c:f>
              <c:strCache>
                <c:ptCount val="1"/>
                <c:pt idx="0">
                  <c:v>Stabilization</c:v>
                </c:pt>
              </c:strCache>
            </c:strRef>
          </c:tx>
          <c:spPr>
            <a:solidFill>
              <a:schemeClr val="accent2"/>
            </a:solidFill>
            <a:ln>
              <a:noFill/>
            </a:ln>
            <a:effectLst/>
          </c:spPr>
          <c:invertIfNegative val="0"/>
          <c:cat>
            <c:strRef>
              <c:f>Sheet1!$B$39:$E$39</c:f>
              <c:strCache>
                <c:ptCount val="4"/>
                <c:pt idx="0">
                  <c:v>FY 16</c:v>
                </c:pt>
                <c:pt idx="1">
                  <c:v>FY 17</c:v>
                </c:pt>
                <c:pt idx="2">
                  <c:v>FY 18</c:v>
                </c:pt>
                <c:pt idx="3">
                  <c:v>FY 19</c:v>
                </c:pt>
              </c:strCache>
            </c:strRef>
          </c:cat>
          <c:val>
            <c:numRef>
              <c:f>Sheet1!$B$41:$E$41</c:f>
              <c:numCache>
                <c:formatCode>_(* #,##0_);_(* \(#,##0\);_(* "-"_);_(@_)</c:formatCode>
                <c:ptCount val="4"/>
                <c:pt idx="0">
                  <c:v>1109415</c:v>
                </c:pt>
                <c:pt idx="1">
                  <c:v>2855862</c:v>
                </c:pt>
                <c:pt idx="2">
                  <c:v>2835172</c:v>
                </c:pt>
                <c:pt idx="3">
                  <c:v>3746377</c:v>
                </c:pt>
              </c:numCache>
            </c:numRef>
          </c:val>
        </c:ser>
        <c:ser>
          <c:idx val="2"/>
          <c:order val="3"/>
          <c:tx>
            <c:strRef>
              <c:f>Sheet1!$A$42</c:f>
              <c:strCache>
                <c:ptCount val="1"/>
                <c:pt idx="0">
                  <c:v>OPEB</c:v>
                </c:pt>
              </c:strCache>
            </c:strRef>
          </c:tx>
          <c:spPr>
            <a:solidFill>
              <a:schemeClr val="accent3"/>
            </a:solidFill>
            <a:ln>
              <a:noFill/>
            </a:ln>
            <a:effectLst/>
          </c:spPr>
          <c:invertIfNegative val="0"/>
          <c:val>
            <c:numRef>
              <c:f>Sheet1!$B$42:$E$42</c:f>
              <c:numCache>
                <c:formatCode>_(* #,##0_);_(* \(#,##0\);_(* "-"_);_(@_)</c:formatCode>
                <c:ptCount val="4"/>
                <c:pt idx="0">
                  <c:v>535428</c:v>
                </c:pt>
                <c:pt idx="1">
                  <c:v>667252</c:v>
                </c:pt>
                <c:pt idx="2">
                  <c:v>903684</c:v>
                </c:pt>
                <c:pt idx="3">
                  <c:v>2440721</c:v>
                </c:pt>
              </c:numCache>
            </c:numRef>
          </c:val>
        </c:ser>
        <c:dLbls>
          <c:showLegendKey val="0"/>
          <c:showVal val="0"/>
          <c:showCatName val="0"/>
          <c:showSerName val="0"/>
          <c:showPercent val="0"/>
          <c:showBubbleSize val="0"/>
        </c:dLbls>
        <c:gapWidth val="150"/>
        <c:axId val="216038888"/>
        <c:axId val="216037320"/>
      </c:barChart>
      <c:lineChart>
        <c:grouping val="standard"/>
        <c:varyColors val="0"/>
        <c:ser>
          <c:idx val="3"/>
          <c:order val="2"/>
          <c:tx>
            <c:strRef>
              <c:f>Sheet1!$A$44</c:f>
              <c:strCache>
                <c:ptCount val="1"/>
                <c:pt idx="0">
                  <c:v>% of Operating Budget</c:v>
                </c:pt>
              </c:strCache>
            </c:strRef>
          </c:tx>
          <c:spPr>
            <a:ln w="28575" cap="rnd">
              <a:solidFill>
                <a:schemeClr val="accent4"/>
              </a:solidFill>
              <a:round/>
            </a:ln>
            <a:effectLst/>
          </c:spPr>
          <c:marker>
            <c:symbol val="none"/>
          </c:marker>
          <c:cat>
            <c:strRef>
              <c:f>Sheet1!$B$39:$E$39</c:f>
              <c:strCache>
                <c:ptCount val="4"/>
                <c:pt idx="0">
                  <c:v>FY 16</c:v>
                </c:pt>
                <c:pt idx="1">
                  <c:v>FY 17</c:v>
                </c:pt>
                <c:pt idx="2">
                  <c:v>FY 18</c:v>
                </c:pt>
                <c:pt idx="3">
                  <c:v>FY 19</c:v>
                </c:pt>
              </c:strCache>
            </c:strRef>
          </c:cat>
          <c:val>
            <c:numRef>
              <c:f>Sheet1!$B$44:$E$44</c:f>
              <c:numCache>
                <c:formatCode>0.00%</c:formatCode>
                <c:ptCount val="4"/>
                <c:pt idx="0">
                  <c:v>6.3797651465450231E-2</c:v>
                </c:pt>
                <c:pt idx="1">
                  <c:v>9.3216211596001297E-2</c:v>
                </c:pt>
                <c:pt idx="2">
                  <c:v>0.12857507326262449</c:v>
                </c:pt>
                <c:pt idx="3">
                  <c:v>0.15974460593856482</c:v>
                </c:pt>
              </c:numCache>
            </c:numRef>
          </c:val>
          <c:smooth val="0"/>
        </c:ser>
        <c:dLbls>
          <c:showLegendKey val="0"/>
          <c:showVal val="0"/>
          <c:showCatName val="0"/>
          <c:showSerName val="0"/>
          <c:showPercent val="0"/>
          <c:showBubbleSize val="0"/>
        </c:dLbls>
        <c:marker val="1"/>
        <c:smooth val="0"/>
        <c:axId val="216038496"/>
        <c:axId val="216036928"/>
      </c:lineChart>
      <c:catAx>
        <c:axId val="216038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6037320"/>
        <c:crosses val="autoZero"/>
        <c:auto val="1"/>
        <c:lblAlgn val="ctr"/>
        <c:lblOffset val="100"/>
        <c:noMultiLvlLbl val="0"/>
      </c:catAx>
      <c:valAx>
        <c:axId val="21603732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6038888"/>
        <c:crosses val="autoZero"/>
        <c:crossBetween val="between"/>
      </c:valAx>
      <c:valAx>
        <c:axId val="216036928"/>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6038496"/>
        <c:crosses val="max"/>
        <c:crossBetween val="between"/>
      </c:valAx>
      <c:catAx>
        <c:axId val="216038496"/>
        <c:scaling>
          <c:orientation val="minMax"/>
        </c:scaling>
        <c:delete val="1"/>
        <c:axPos val="b"/>
        <c:numFmt formatCode="General" sourceLinked="1"/>
        <c:majorTickMark val="none"/>
        <c:minorTickMark val="none"/>
        <c:tickLblPos val="nextTo"/>
        <c:crossAx val="2160369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F3B141B-48A2-4643-811F-35BF69D72247}" type="datetimeFigureOut">
              <a:rPr lang="en-US" smtClean="0"/>
              <a:t>8/16/2019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DBBA695-470F-4553-936D-3EEC0EAF008C}" type="slidenum">
              <a:rPr lang="en-US" smtClean="0"/>
              <a:t>‹#›</a:t>
            </a:fld>
            <a:endParaRPr lang="en-US" dirty="0"/>
          </a:p>
        </p:txBody>
      </p:sp>
    </p:spTree>
    <p:extLst>
      <p:ext uri="{BB962C8B-B14F-4D97-AF65-F5344CB8AC3E}">
        <p14:creationId xmlns:p14="http://schemas.microsoft.com/office/powerpoint/2010/main" val="68966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BA695-470F-4553-936D-3EEC0EAF008C}" type="slidenum">
              <a:rPr lang="en-US" smtClean="0"/>
              <a:t>2</a:t>
            </a:fld>
            <a:endParaRPr lang="en-US" dirty="0"/>
          </a:p>
        </p:txBody>
      </p:sp>
    </p:spTree>
    <p:extLst>
      <p:ext uri="{BB962C8B-B14F-4D97-AF65-F5344CB8AC3E}">
        <p14:creationId xmlns:p14="http://schemas.microsoft.com/office/powerpoint/2010/main" val="155844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BA695-470F-4553-936D-3EEC0EAF008C}" type="slidenum">
              <a:rPr lang="en-US" smtClean="0"/>
              <a:t>4</a:t>
            </a:fld>
            <a:endParaRPr lang="en-US" dirty="0"/>
          </a:p>
        </p:txBody>
      </p:sp>
    </p:spTree>
    <p:extLst>
      <p:ext uri="{BB962C8B-B14F-4D97-AF65-F5344CB8AC3E}">
        <p14:creationId xmlns:p14="http://schemas.microsoft.com/office/powerpoint/2010/main" val="4051907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BA695-470F-4553-936D-3EEC0EAF008C}" type="slidenum">
              <a:rPr lang="en-US" smtClean="0"/>
              <a:t>13</a:t>
            </a:fld>
            <a:endParaRPr lang="en-US" dirty="0"/>
          </a:p>
        </p:txBody>
      </p:sp>
    </p:spTree>
    <p:extLst>
      <p:ext uri="{BB962C8B-B14F-4D97-AF65-F5344CB8AC3E}">
        <p14:creationId xmlns:p14="http://schemas.microsoft.com/office/powerpoint/2010/main" val="185383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F5749AC-CD67-4355-8662-20BB5490059D}" type="datetime1">
              <a:rPr lang="en-US" smtClean="0"/>
              <a:t>8/16/2019</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41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66021D-B3A0-4340-AB4E-988CAC150ED7}" type="datetime1">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544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4ED501-3DAC-46B5-B85C-69CA5DA01F83}" type="datetime1">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762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AEBFE8-5FF8-46B9-9A11-2DE452FFCFFB}" type="datetime1">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406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730F1B-0360-407C-88FE-10A06E269633}" type="datetime1">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49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5F7EAD-EC73-4816-AB73-370B5173823A}" type="datetime1">
              <a:rPr lang="en-US" smtClean="0"/>
              <a:t>8/16/2019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825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42EE4D2-8E90-4ADD-B33F-8DCAF4901F27}" type="datetime1">
              <a:rPr lang="en-US" smtClean="0"/>
              <a:t>8/16/2019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6410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AFD54F-473B-4E14-9306-68BA96114487}" type="datetime1">
              <a:rPr lang="en-US" smtClean="0"/>
              <a:t>8/16/2019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491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95F88-19F7-4CAE-9342-41E3F608595D}" type="datetime1">
              <a:rPr lang="en-US" smtClean="0"/>
              <a:t>8/16/2019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371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902E10A9-2092-481C-AAEC-15EFFE2E1C3F}" type="datetime1">
              <a:rPr lang="en-US" smtClean="0"/>
              <a:t>8/16/2019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013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D4E29B9-537E-4AA3-AB78-5413AA679D2C}" type="datetime1">
              <a:rPr lang="en-US" smtClean="0"/>
              <a:t>8/16/2019</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016652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4D68833-376B-4FEC-8329-5BA64A97F97A}" type="datetime1">
              <a:rPr lang="en-US" smtClean="0"/>
              <a:t>8/16/2019</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664445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chart" Target="../charts/chart4.xml"/><Relationship Id="rId5" Type="http://schemas.openxmlformats.org/officeDocument/2006/relationships/image" Target="../media/image6.emf"/><Relationship Id="rId4" Type="http://schemas.openxmlformats.org/officeDocument/2006/relationships/package" Target="../embeddings/Microsoft_Excel_Worksheet2.xlsx"/></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Binary_Worksheet1.xlsb"/><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089401" y="4454434"/>
            <a:ext cx="7766936" cy="836023"/>
          </a:xfrm>
        </p:spPr>
        <p:txBody>
          <a:bodyPr/>
          <a:lstStyle/>
          <a:p>
            <a:r>
              <a:rPr lang="en-US" sz="4800" dirty="0" smtClean="0"/>
              <a:t>Town of Harwich</a:t>
            </a:r>
            <a:endParaRPr lang="en-US" sz="4800" dirty="0"/>
          </a:p>
        </p:txBody>
      </p:sp>
      <p:sp>
        <p:nvSpPr>
          <p:cNvPr id="6" name="Subtitle 5"/>
          <p:cNvSpPr>
            <a:spLocks noGrp="1"/>
          </p:cNvSpPr>
          <p:nvPr>
            <p:ph type="subTitle" idx="1"/>
          </p:nvPr>
        </p:nvSpPr>
        <p:spPr>
          <a:xfrm>
            <a:off x="4656667" y="5717660"/>
            <a:ext cx="5173133" cy="914400"/>
          </a:xfrm>
        </p:spPr>
        <p:txBody>
          <a:bodyPr>
            <a:normAutofit/>
          </a:bodyPr>
          <a:lstStyle/>
          <a:p>
            <a:r>
              <a:rPr lang="en-US" sz="2000" b="1" dirty="0" smtClean="0">
                <a:solidFill>
                  <a:schemeClr val="tx1"/>
                </a:solidFill>
              </a:rPr>
              <a:t>FINANCIAL REVIEW FY </a:t>
            </a:r>
            <a:r>
              <a:rPr lang="en-US" sz="2000" b="1" dirty="0" smtClean="0">
                <a:solidFill>
                  <a:schemeClr val="tx1"/>
                </a:solidFill>
              </a:rPr>
              <a:t>2019</a:t>
            </a:r>
          </a:p>
          <a:p>
            <a:r>
              <a:rPr lang="en-US" sz="2000" b="1" dirty="0" smtClean="0">
                <a:solidFill>
                  <a:schemeClr val="tx1"/>
                </a:solidFill>
              </a:rPr>
              <a:t>Draft FY 19 Financial Results (Unaudited)</a:t>
            </a:r>
            <a:endParaRPr lang="en-US" sz="2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1603583"/>
            <a:ext cx="10058400" cy="2850851"/>
          </a:xfrm>
          <a:prstGeom prst="rect">
            <a:avLst/>
          </a:prstGeom>
        </p:spPr>
      </p:pic>
    </p:spTree>
    <p:extLst>
      <p:ext uri="{BB962C8B-B14F-4D97-AF65-F5344CB8AC3E}">
        <p14:creationId xmlns:p14="http://schemas.microsoft.com/office/powerpoint/2010/main" val="2836248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0623"/>
            <a:ext cx="8596668" cy="508000"/>
          </a:xfrm>
        </p:spPr>
        <p:txBody>
          <a:bodyPr>
            <a:noAutofit/>
          </a:bodyPr>
          <a:lstStyle/>
          <a:p>
            <a:pPr algn="ctr"/>
            <a:r>
              <a:rPr lang="en-US" sz="2800" dirty="0" smtClean="0">
                <a:solidFill>
                  <a:schemeClr val="tx1"/>
                </a:solidFill>
              </a:rPr>
              <a:t>Debt FY 2019</a:t>
            </a:r>
            <a:endParaRPr lang="en-US" sz="2800" dirty="0">
              <a:solidFill>
                <a:schemeClr val="tx1"/>
              </a:solidFill>
            </a:endParaRPr>
          </a:p>
        </p:txBody>
      </p:sp>
      <p:sp>
        <p:nvSpPr>
          <p:cNvPr id="3" name="Content Placeholder 2"/>
          <p:cNvSpPr>
            <a:spLocks noGrp="1"/>
          </p:cNvSpPr>
          <p:nvPr>
            <p:ph idx="1"/>
          </p:nvPr>
        </p:nvSpPr>
        <p:spPr>
          <a:xfrm>
            <a:off x="677334" y="1246189"/>
            <a:ext cx="8596668" cy="3880773"/>
          </a:xfrm>
        </p:spPr>
        <p:txBody>
          <a:bodyPr>
            <a:normAutofit fontScale="92500" lnSpcReduction="20000"/>
          </a:bodyPr>
          <a:lstStyle/>
          <a:p>
            <a:r>
              <a:rPr lang="en-US" dirty="0" smtClean="0"/>
              <a:t>The Towns Long Term Debt increased $9,105,000 from FY 2018 to FY 2019.  The largest increase came from the permanent issue of a majority of the new Fire Station building in East Harwich in the amount of $5,967,000.  Town meeting approved a total of $6,750,000 for construction of the new station.</a:t>
            </a:r>
          </a:p>
          <a:p>
            <a:r>
              <a:rPr lang="en-US" dirty="0" smtClean="0"/>
              <a:t>Two additional debt excluded projects were voted at the May 7, 2018 Annual Town Meeting.  Sewer construction totaling $24,775,000, Phase II construction is scheduled to commence later this month.  The Town has secured funding from the State Revolving Loan Fund at 0% interest to support a majority of the construction phase.  The second project supports the Town’s annual roadway maintenance program of $700,000. </a:t>
            </a:r>
          </a:p>
          <a:p>
            <a:r>
              <a:rPr lang="en-US" dirty="0" smtClean="0"/>
              <a:t>The tax levy debt exclusion increased 1,735,881 in FY 2019 over FY 2018.  This increase was largely to support the debt for Saquatucket Harbor projects.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84154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298" y="301723"/>
            <a:ext cx="8596668" cy="1015999"/>
          </a:xfrm>
        </p:spPr>
        <p:txBody>
          <a:bodyPr>
            <a:normAutofit/>
          </a:bodyPr>
          <a:lstStyle/>
          <a:p>
            <a:pPr algn="ctr"/>
            <a:r>
              <a:rPr lang="en-US" sz="2800" dirty="0" smtClean="0">
                <a:solidFill>
                  <a:schemeClr val="tx1"/>
                </a:solidFill>
              </a:rPr>
              <a:t>Long Term Debt as of June 30, 2019</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5" name="Content Placeholder 4"/>
          <p:cNvPicPr>
            <a:picLocks noGrp="1" noChangeAspect="1"/>
          </p:cNvPicPr>
          <p:nvPr>
            <p:ph idx="1"/>
          </p:nvPr>
        </p:nvPicPr>
        <p:blipFill>
          <a:blip r:embed="rId2"/>
          <a:stretch>
            <a:fillRect/>
          </a:stretch>
        </p:blipFill>
        <p:spPr>
          <a:xfrm>
            <a:off x="676275" y="1736701"/>
            <a:ext cx="10753725" cy="4257699"/>
          </a:xfrm>
          <a:prstGeom prst="rect">
            <a:avLst/>
          </a:prstGeom>
        </p:spPr>
      </p:pic>
    </p:spTree>
    <p:extLst>
      <p:ext uri="{BB962C8B-B14F-4D97-AF65-F5344CB8AC3E}">
        <p14:creationId xmlns:p14="http://schemas.microsoft.com/office/powerpoint/2010/main" val="174215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8384"/>
          </a:xfrm>
        </p:spPr>
        <p:txBody>
          <a:bodyPr>
            <a:normAutofit/>
          </a:bodyPr>
          <a:lstStyle/>
          <a:p>
            <a:pPr algn="ctr"/>
            <a:r>
              <a:rPr lang="en-US" sz="3200" dirty="0" smtClean="0"/>
              <a:t>Financial Policies</a:t>
            </a:r>
            <a:endParaRPr lang="en-US" sz="3200" dirty="0"/>
          </a:p>
        </p:txBody>
      </p:sp>
      <p:sp>
        <p:nvSpPr>
          <p:cNvPr id="3" name="Content Placeholder 2"/>
          <p:cNvSpPr>
            <a:spLocks noGrp="1"/>
          </p:cNvSpPr>
          <p:nvPr>
            <p:ph idx="1"/>
          </p:nvPr>
        </p:nvSpPr>
        <p:spPr>
          <a:xfrm>
            <a:off x="1069848" y="1093510"/>
            <a:ext cx="9145570" cy="5078690"/>
          </a:xfrm>
        </p:spPr>
        <p:txBody>
          <a:bodyPr>
            <a:normAutofit/>
          </a:bodyPr>
          <a:lstStyle/>
          <a:p>
            <a:r>
              <a:rPr lang="en-US" dirty="0"/>
              <a:t>The Town must have the ability to react and respond to emergencies. Circumstances ranging from natural disasters to economic downturns can put significant strains on finances. Reserves, including free cash and the stabilization fund, are an important indicator of our readiness to deal with the unexpected. The Board will attempt to maintain total certified free cash and stabilization at no less than 7% - 8% of general fund expenditures, as of June 30 of each year.</a:t>
            </a:r>
          </a:p>
          <a:p>
            <a:r>
              <a:rPr lang="en-US" dirty="0" smtClean="0"/>
              <a:t>OPEB Trust Fund:  The 2013 Annual Town Meeting authorized the creation of an OPEB Trust Fund.  The long term goal for the Trust Fund is to fully fund the OPEB Liability.  The balance in the OPEB trust fund was $2,440,721 at June 30, 2019.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654615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7F1E4F-1CFF-5643-939E-217C01CDF565}" type="slidenum">
              <a:rPr lang="en-US" smtClean="0"/>
              <a:pPr/>
              <a:t>13</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610503061"/>
              </p:ext>
            </p:extLst>
          </p:nvPr>
        </p:nvGraphicFramePr>
        <p:xfrm>
          <a:off x="1644941" y="289984"/>
          <a:ext cx="8582025" cy="2447925"/>
        </p:xfrm>
        <a:graphic>
          <a:graphicData uri="http://schemas.openxmlformats.org/presentationml/2006/ole">
            <mc:AlternateContent xmlns:mc="http://schemas.openxmlformats.org/markup-compatibility/2006">
              <mc:Choice xmlns:v="urn:schemas-microsoft-com:vml" Requires="v">
                <p:oleObj spid="_x0000_s2055" name="Worksheet" r:id="rId4" imgW="8582123" imgH="2447820" progId="Excel.Sheet.12">
                  <p:embed/>
                </p:oleObj>
              </mc:Choice>
              <mc:Fallback>
                <p:oleObj name="Worksheet" r:id="rId4" imgW="8582123" imgH="2447820" progId="Excel.Sheet.12">
                  <p:embed/>
                  <p:pic>
                    <p:nvPicPr>
                      <p:cNvPr id="0" name=""/>
                      <p:cNvPicPr/>
                      <p:nvPr/>
                    </p:nvPicPr>
                    <p:blipFill>
                      <a:blip r:embed="rId5"/>
                      <a:stretch>
                        <a:fillRect/>
                      </a:stretch>
                    </p:blipFill>
                    <p:spPr>
                      <a:xfrm>
                        <a:off x="1644941" y="289984"/>
                        <a:ext cx="8582025" cy="2447925"/>
                      </a:xfrm>
                      <a:prstGeom prst="rect">
                        <a:avLst/>
                      </a:prstGeom>
                    </p:spPr>
                  </p:pic>
                </p:oleObj>
              </mc:Fallback>
            </mc:AlternateContent>
          </a:graphicData>
        </a:graphic>
      </p:graphicFrame>
      <p:graphicFrame>
        <p:nvGraphicFramePr>
          <p:cNvPr id="7" name="Chart 6"/>
          <p:cNvGraphicFramePr>
            <a:graphicFrameLocks/>
          </p:cNvGraphicFramePr>
          <p:nvPr>
            <p:extLst>
              <p:ext uri="{D42A27DB-BD31-4B8C-83A1-F6EECF244321}">
                <p14:modId xmlns:p14="http://schemas.microsoft.com/office/powerpoint/2010/main" val="328804228"/>
              </p:ext>
            </p:extLst>
          </p:nvPr>
        </p:nvGraphicFramePr>
        <p:xfrm>
          <a:off x="1724025" y="2737909"/>
          <a:ext cx="8286749" cy="39676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00450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1850"/>
            <a:ext cx="8596668" cy="580766"/>
          </a:xfrm>
        </p:spPr>
        <p:txBody>
          <a:bodyPr>
            <a:normAutofit/>
          </a:bodyPr>
          <a:lstStyle/>
          <a:p>
            <a:pPr algn="ctr"/>
            <a:r>
              <a:rPr lang="en-US" sz="2800" b="1" dirty="0" smtClean="0">
                <a:solidFill>
                  <a:schemeClr val="tx1"/>
                </a:solidFill>
              </a:rPr>
              <a:t>REVENUES</a:t>
            </a:r>
            <a:endParaRPr lang="en-US" sz="2800" b="1" dirty="0">
              <a:solidFill>
                <a:schemeClr val="tx1"/>
              </a:solidFill>
            </a:endParaRPr>
          </a:p>
        </p:txBody>
      </p:sp>
      <p:sp>
        <p:nvSpPr>
          <p:cNvPr id="3" name="Content Placeholder 2"/>
          <p:cNvSpPr>
            <a:spLocks noGrp="1"/>
          </p:cNvSpPr>
          <p:nvPr>
            <p:ph idx="1"/>
          </p:nvPr>
        </p:nvSpPr>
        <p:spPr>
          <a:xfrm>
            <a:off x="358346" y="852616"/>
            <a:ext cx="10004854" cy="6005384"/>
          </a:xfrm>
        </p:spPr>
        <p:txBody>
          <a:bodyPr>
            <a:noAutofit/>
          </a:bodyPr>
          <a:lstStyle/>
          <a:p>
            <a:r>
              <a:rPr lang="en-US" sz="2300" b="1" dirty="0" smtClean="0">
                <a:solidFill>
                  <a:schemeClr val="tx1"/>
                </a:solidFill>
              </a:rPr>
              <a:t>Revenues are collected from various sources with the largest percent coming from Property Tax Revenues at 74%.   Local Receipts is second at 22% with Transfers at 3% and State Aid at </a:t>
            </a:r>
            <a:r>
              <a:rPr lang="en-US" sz="2300" b="1" dirty="0">
                <a:solidFill>
                  <a:schemeClr val="tx1"/>
                </a:solidFill>
              </a:rPr>
              <a:t>1</a:t>
            </a:r>
            <a:r>
              <a:rPr lang="en-US" sz="2300" b="1" dirty="0" smtClean="0">
                <a:solidFill>
                  <a:schemeClr val="tx1"/>
                </a:solidFill>
              </a:rPr>
              <a:t>%.</a:t>
            </a:r>
          </a:p>
          <a:p>
            <a:r>
              <a:rPr lang="en-US" sz="2300" b="1" dirty="0" smtClean="0">
                <a:solidFill>
                  <a:schemeClr val="tx1"/>
                </a:solidFill>
              </a:rPr>
              <a:t>Tax Revenues are calculated yearly on the Tax Rate Recap. Property taxes are limited by 2.5 % of the previous years levy limit plus any new growth, debt exclusions and other adjustments(CCC tax).</a:t>
            </a:r>
          </a:p>
          <a:p>
            <a:r>
              <a:rPr lang="en-US" sz="2300" b="1" dirty="0" smtClean="0">
                <a:solidFill>
                  <a:schemeClr val="tx1"/>
                </a:solidFill>
              </a:rPr>
              <a:t>Local Receipts are an estimate of several different departmental taxes, licenses, permits, fees, fines and other charges for services.  Estimates are made based on past and anticipated collections.</a:t>
            </a:r>
          </a:p>
          <a:p>
            <a:pPr marL="0" indent="0">
              <a:buNone/>
            </a:pPr>
            <a:r>
              <a:rPr lang="en-US" sz="2300" b="1" dirty="0">
                <a:solidFill>
                  <a:schemeClr val="tx1"/>
                </a:solidFill>
              </a:rPr>
              <a:t> </a:t>
            </a:r>
            <a:r>
              <a:rPr lang="en-US" sz="2300" b="1" dirty="0" smtClean="0">
                <a:solidFill>
                  <a:schemeClr val="tx1"/>
                </a:solidFill>
              </a:rPr>
              <a:t>Transfers from other funds support departmental budgets, some capital purchases    and long term debt obligations.</a:t>
            </a:r>
          </a:p>
          <a:p>
            <a:r>
              <a:rPr lang="en-US" sz="2300" b="1" dirty="0" smtClean="0">
                <a:solidFill>
                  <a:schemeClr val="tx1"/>
                </a:solidFill>
              </a:rPr>
              <a:t>State Aid is reported to the Town on the annual Cherry Sheet for the state programs that the Town participates in. Cherry Sheet revenues are generally estimated on prior year receipts.  </a:t>
            </a:r>
            <a:endParaRPr lang="en-US" sz="2300" b="1" dirty="0">
              <a:solidFill>
                <a:schemeClr val="tx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4088739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316" y="185734"/>
            <a:ext cx="8596668" cy="580767"/>
          </a:xfrm>
        </p:spPr>
        <p:txBody>
          <a:bodyPr>
            <a:normAutofit/>
          </a:bodyPr>
          <a:lstStyle/>
          <a:p>
            <a:pPr algn="ctr"/>
            <a:r>
              <a:rPr lang="en-US" sz="2800" b="1" dirty="0" smtClean="0">
                <a:solidFill>
                  <a:schemeClr val="tx1"/>
                </a:solidFill>
              </a:rPr>
              <a:t>Revenues by Source FY 2019</a:t>
            </a:r>
            <a:endParaRPr lang="en-US" sz="2800" b="1" dirty="0">
              <a:solidFill>
                <a:schemeClr val="tx1"/>
              </a:solidFill>
            </a:endParaRPr>
          </a:p>
        </p:txBody>
      </p:sp>
      <p:sp>
        <p:nvSpPr>
          <p:cNvPr id="3" name="Slide Number Placeholder 2"/>
          <p:cNvSpPr>
            <a:spLocks noGrp="1"/>
          </p:cNvSpPr>
          <p:nvPr>
            <p:ph type="sldNum" sz="quarter" idx="12"/>
          </p:nvPr>
        </p:nvSpPr>
        <p:spPr>
          <a:xfrm>
            <a:off x="224454" y="172995"/>
            <a:ext cx="683339" cy="301773"/>
          </a:xfrm>
        </p:spPr>
        <p:txBody>
          <a:bodyPr/>
          <a:lstStyle/>
          <a:p>
            <a:fld id="{D57F1E4F-1CFF-5643-939E-217C01CDF565}" type="slidenum">
              <a:rPr lang="en-US" sz="1200" smtClean="0"/>
              <a:pPr/>
              <a:t>3</a:t>
            </a:fld>
            <a:endParaRPr lang="en-US" sz="1200" dirty="0"/>
          </a:p>
        </p:txBody>
      </p:sp>
      <p:graphicFrame>
        <p:nvGraphicFramePr>
          <p:cNvPr id="6" name="Chart 5"/>
          <p:cNvGraphicFramePr>
            <a:graphicFrameLocks/>
          </p:cNvGraphicFramePr>
          <p:nvPr>
            <p:extLst>
              <p:ext uri="{D42A27DB-BD31-4B8C-83A1-F6EECF244321}">
                <p14:modId xmlns:p14="http://schemas.microsoft.com/office/powerpoint/2010/main" val="3118810361"/>
              </p:ext>
            </p:extLst>
          </p:nvPr>
        </p:nvGraphicFramePr>
        <p:xfrm>
          <a:off x="2488676" y="1065229"/>
          <a:ext cx="7400042" cy="50999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8753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8" y="237067"/>
            <a:ext cx="8596668" cy="568411"/>
          </a:xfrm>
        </p:spPr>
        <p:txBody>
          <a:bodyPr>
            <a:normAutofit/>
          </a:bodyPr>
          <a:lstStyle/>
          <a:p>
            <a:pPr algn="ctr"/>
            <a:r>
              <a:rPr lang="en-US" sz="2800" b="1" dirty="0" smtClean="0">
                <a:solidFill>
                  <a:schemeClr val="tx1"/>
                </a:solidFill>
              </a:rPr>
              <a:t>History of New Growth Budget to Actual</a:t>
            </a:r>
            <a:endParaRPr lang="en-US" sz="2800" b="1" dirty="0">
              <a:solidFill>
                <a:schemeClr val="tx1"/>
              </a:solidFill>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7" name="Picture 6"/>
          <p:cNvPicPr>
            <a:picLocks noChangeAspect="1"/>
          </p:cNvPicPr>
          <p:nvPr/>
        </p:nvPicPr>
        <p:blipFill>
          <a:blip r:embed="rId3"/>
          <a:stretch>
            <a:fillRect/>
          </a:stretch>
        </p:blipFill>
        <p:spPr>
          <a:xfrm>
            <a:off x="2177592" y="990599"/>
            <a:ext cx="7249212" cy="4876801"/>
          </a:xfrm>
          <a:prstGeom prst="rect">
            <a:avLst/>
          </a:prstGeom>
        </p:spPr>
      </p:pic>
    </p:spTree>
    <p:extLst>
      <p:ext uri="{BB962C8B-B14F-4D97-AF65-F5344CB8AC3E}">
        <p14:creationId xmlns:p14="http://schemas.microsoft.com/office/powerpoint/2010/main" val="3844280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298" y="300687"/>
            <a:ext cx="8596668" cy="640080"/>
          </a:xfrm>
        </p:spPr>
        <p:txBody>
          <a:bodyPr>
            <a:normAutofit/>
          </a:bodyPr>
          <a:lstStyle/>
          <a:p>
            <a:pPr algn="ctr"/>
            <a:r>
              <a:rPr lang="en-US" sz="3200" b="1" dirty="0" smtClean="0">
                <a:solidFill>
                  <a:schemeClr val="tx1"/>
                </a:solidFill>
              </a:rPr>
              <a:t>Budget VS Actual Local Receipts FY 2019</a:t>
            </a:r>
            <a:endParaRPr lang="en-US" sz="3200" b="1" dirty="0">
              <a:solidFill>
                <a:schemeClr val="tx1"/>
              </a:solidFill>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4" name="Picture 3"/>
          <p:cNvPicPr>
            <a:picLocks noChangeAspect="1"/>
          </p:cNvPicPr>
          <p:nvPr/>
        </p:nvPicPr>
        <p:blipFill>
          <a:blip r:embed="rId2"/>
          <a:stretch>
            <a:fillRect/>
          </a:stretch>
        </p:blipFill>
        <p:spPr>
          <a:xfrm>
            <a:off x="973666" y="1075267"/>
            <a:ext cx="10007601" cy="5643629"/>
          </a:xfrm>
          <a:prstGeom prst="rect">
            <a:avLst/>
          </a:prstGeom>
        </p:spPr>
      </p:pic>
    </p:spTree>
    <p:extLst>
      <p:ext uri="{BB962C8B-B14F-4D97-AF65-F5344CB8AC3E}">
        <p14:creationId xmlns:p14="http://schemas.microsoft.com/office/powerpoint/2010/main" val="2686490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254" y="186740"/>
            <a:ext cx="8260748" cy="562903"/>
          </a:xfrm>
        </p:spPr>
        <p:txBody>
          <a:bodyPr>
            <a:normAutofit/>
          </a:bodyPr>
          <a:lstStyle/>
          <a:p>
            <a:pPr algn="ctr"/>
            <a:r>
              <a:rPr lang="en-US" sz="2800" b="1" dirty="0" smtClean="0">
                <a:solidFill>
                  <a:schemeClr val="tx1"/>
                </a:solidFill>
              </a:rPr>
              <a:t>Local Receipts FY 2019</a:t>
            </a:r>
            <a:endParaRPr lang="en-US" sz="2800" b="1" dirty="0">
              <a:solidFill>
                <a:schemeClr val="tx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673323280"/>
              </p:ext>
            </p:extLst>
          </p:nvPr>
        </p:nvGraphicFramePr>
        <p:xfrm>
          <a:off x="1013254" y="838200"/>
          <a:ext cx="8483171" cy="5181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5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1850"/>
            <a:ext cx="8596668" cy="580766"/>
          </a:xfrm>
        </p:spPr>
        <p:txBody>
          <a:bodyPr>
            <a:normAutofit/>
          </a:bodyPr>
          <a:lstStyle/>
          <a:p>
            <a:pPr algn="ctr"/>
            <a:r>
              <a:rPr lang="en-US" sz="3200" b="1" dirty="0" smtClean="0">
                <a:solidFill>
                  <a:schemeClr val="tx1"/>
                </a:solidFill>
              </a:rPr>
              <a:t>Appropriation &amp; Expenditures</a:t>
            </a:r>
            <a:endParaRPr lang="en-US" sz="3200" b="1" dirty="0">
              <a:solidFill>
                <a:schemeClr val="tx1"/>
              </a:solidFill>
            </a:endParaRPr>
          </a:p>
        </p:txBody>
      </p:sp>
      <p:sp>
        <p:nvSpPr>
          <p:cNvPr id="3" name="Content Placeholder 2"/>
          <p:cNvSpPr>
            <a:spLocks noGrp="1"/>
          </p:cNvSpPr>
          <p:nvPr>
            <p:ph idx="1"/>
          </p:nvPr>
        </p:nvSpPr>
        <p:spPr>
          <a:xfrm>
            <a:off x="358346" y="852616"/>
            <a:ext cx="9823622" cy="5843748"/>
          </a:xfrm>
        </p:spPr>
        <p:txBody>
          <a:bodyPr>
            <a:noAutofit/>
          </a:bodyPr>
          <a:lstStyle/>
          <a:p>
            <a:endParaRPr lang="en-US" sz="2400" b="1" dirty="0" smtClean="0">
              <a:solidFill>
                <a:schemeClr val="tx1"/>
              </a:solidFill>
            </a:endParaRPr>
          </a:p>
          <a:p>
            <a:endParaRPr lang="en-US" b="1" dirty="0">
              <a:solidFill>
                <a:schemeClr val="tx1"/>
              </a:solidFill>
            </a:endParaRPr>
          </a:p>
          <a:p>
            <a:r>
              <a:rPr lang="en-US" sz="2400" b="1" dirty="0" smtClean="0">
                <a:solidFill>
                  <a:schemeClr val="tx1"/>
                </a:solidFill>
              </a:rPr>
              <a:t>The FY 2019 budget of 64,892,580 increased 7% over the FY 2018 budget of $60,541,997. </a:t>
            </a:r>
          </a:p>
          <a:p>
            <a:r>
              <a:rPr lang="en-US" sz="2400" b="1" dirty="0" smtClean="0">
                <a:solidFill>
                  <a:schemeClr val="tx1"/>
                </a:solidFill>
              </a:rPr>
              <a:t>In FY 2019 the turn backs totaled $894,174. This was a decrease from FY 2018 of $</a:t>
            </a:r>
            <a:r>
              <a:rPr lang="en-US" b="1" dirty="0" smtClean="0">
                <a:solidFill>
                  <a:schemeClr val="tx1"/>
                </a:solidFill>
              </a:rPr>
              <a:t>600,055</a:t>
            </a:r>
            <a:r>
              <a:rPr lang="en-US" sz="2400" b="1" dirty="0" smtClean="0">
                <a:solidFill>
                  <a:schemeClr val="tx1"/>
                </a:solidFill>
              </a:rPr>
              <a:t>. </a:t>
            </a:r>
          </a:p>
          <a:p>
            <a:r>
              <a:rPr lang="en-US" b="1" dirty="0" smtClean="0">
                <a:solidFill>
                  <a:schemeClr val="tx1"/>
                </a:solidFill>
              </a:rPr>
              <a:t>Town meeting also approved special articles supporting OPEB and Stabilization funding as well as vehicles &amp; equipment and other miscellaneous items, the total authorized by special articles was $3,089,978.</a:t>
            </a:r>
            <a:endParaRPr lang="en-US" sz="2400" b="1" dirty="0" smtClean="0">
              <a:solidFill>
                <a:schemeClr val="tx1"/>
              </a:solidFill>
            </a:endParaRPr>
          </a:p>
          <a:p>
            <a:r>
              <a:rPr lang="en-US" sz="2400" b="1" dirty="0" smtClean="0">
                <a:solidFill>
                  <a:schemeClr val="tx1"/>
                </a:solidFill>
              </a:rPr>
              <a:t>In FY 2019 Public Safety turned back the highest percent of the budget at 339,495 or 38% of the turn back. </a:t>
            </a:r>
          </a:p>
          <a:p>
            <a:r>
              <a:rPr lang="en-US" sz="2400" b="1" dirty="0" smtClean="0">
                <a:solidFill>
                  <a:schemeClr val="tx1"/>
                </a:solidFill>
              </a:rPr>
              <a:t>Other departmental turn backs were General Government 16%, Health Insurance 15%, Community Services 12%, Culture &amp; Recreation </a:t>
            </a:r>
            <a:r>
              <a:rPr lang="en-US" b="1" dirty="0" smtClean="0">
                <a:solidFill>
                  <a:schemeClr val="tx1"/>
                </a:solidFill>
              </a:rPr>
              <a:t>10</a:t>
            </a:r>
            <a:r>
              <a:rPr lang="en-US" sz="2400" b="1" dirty="0" smtClean="0">
                <a:solidFill>
                  <a:schemeClr val="tx1"/>
                </a:solidFill>
              </a:rPr>
              <a:t>% and Debt Service </a:t>
            </a:r>
            <a:r>
              <a:rPr lang="en-US" b="1" dirty="0">
                <a:solidFill>
                  <a:schemeClr val="tx1"/>
                </a:solidFill>
              </a:rPr>
              <a:t>6</a:t>
            </a:r>
            <a:r>
              <a:rPr lang="en-US" sz="2400" b="1" dirty="0" smtClean="0">
                <a:solidFill>
                  <a:schemeClr val="tx1"/>
                </a:solidFill>
              </a:rPr>
              <a:t>%. </a:t>
            </a:r>
            <a:endParaRPr lang="en-US" sz="2400" b="1" dirty="0">
              <a:solidFill>
                <a:schemeClr val="tx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946340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298" y="545496"/>
            <a:ext cx="8596668" cy="627017"/>
          </a:xfrm>
        </p:spPr>
        <p:txBody>
          <a:bodyPr>
            <a:normAutofit/>
          </a:bodyPr>
          <a:lstStyle/>
          <a:p>
            <a:pPr algn="ctr"/>
            <a:r>
              <a:rPr lang="en-US" sz="3200" b="1" dirty="0" smtClean="0">
                <a:solidFill>
                  <a:schemeClr val="tx1"/>
                </a:solidFill>
              </a:rPr>
              <a:t>Appropriation &amp; Expenditures FY 2019</a:t>
            </a:r>
            <a:endParaRPr lang="en-US" sz="3200" b="1" dirty="0">
              <a:solidFill>
                <a:schemeClr val="tx1"/>
              </a:solidFill>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8</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564731422"/>
              </p:ext>
            </p:extLst>
          </p:nvPr>
        </p:nvGraphicFramePr>
        <p:xfrm>
          <a:off x="304800" y="1798638"/>
          <a:ext cx="11582400" cy="3257550"/>
        </p:xfrm>
        <a:graphic>
          <a:graphicData uri="http://schemas.openxmlformats.org/presentationml/2006/ole">
            <mc:AlternateContent xmlns:mc="http://schemas.openxmlformats.org/markup-compatibility/2006">
              <mc:Choice xmlns:v="urn:schemas-microsoft-com:vml" Requires="v">
                <p:oleObj spid="_x0000_s1032" name="Binary Worksheet" r:id="rId3" imgW="11582490" imgH="3257550" progId="Excel.SheetBinaryMacroEnabled.12">
                  <p:embed/>
                </p:oleObj>
              </mc:Choice>
              <mc:Fallback>
                <p:oleObj name="Binary Worksheet" r:id="rId3" imgW="11582490" imgH="3257550" progId="Excel.SheetBinaryMacroEnabled.12">
                  <p:embed/>
                  <p:pic>
                    <p:nvPicPr>
                      <p:cNvPr id="0" name=""/>
                      <p:cNvPicPr/>
                      <p:nvPr/>
                    </p:nvPicPr>
                    <p:blipFill>
                      <a:blip r:embed="rId4"/>
                      <a:stretch>
                        <a:fillRect/>
                      </a:stretch>
                    </p:blipFill>
                    <p:spPr>
                      <a:xfrm>
                        <a:off x="304800" y="1798638"/>
                        <a:ext cx="11582400" cy="3257550"/>
                      </a:xfrm>
                      <a:prstGeom prst="rect">
                        <a:avLst/>
                      </a:prstGeom>
                    </p:spPr>
                  </p:pic>
                </p:oleObj>
              </mc:Fallback>
            </mc:AlternateContent>
          </a:graphicData>
        </a:graphic>
      </p:graphicFrame>
    </p:spTree>
    <p:extLst>
      <p:ext uri="{BB962C8B-B14F-4D97-AF65-F5344CB8AC3E}">
        <p14:creationId xmlns:p14="http://schemas.microsoft.com/office/powerpoint/2010/main" val="331815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1" y="552165"/>
            <a:ext cx="8596668" cy="716692"/>
          </a:xfrm>
        </p:spPr>
        <p:txBody>
          <a:bodyPr>
            <a:normAutofit fontScale="90000"/>
          </a:bodyPr>
          <a:lstStyle/>
          <a:p>
            <a:pPr algn="ctr"/>
            <a:r>
              <a:rPr lang="en-US" b="1" dirty="0" smtClean="0">
                <a:solidFill>
                  <a:schemeClr val="tx1"/>
                </a:solidFill>
              </a:rPr>
              <a:t/>
            </a:r>
            <a:br>
              <a:rPr lang="en-US" b="1" dirty="0" smtClean="0">
                <a:solidFill>
                  <a:schemeClr val="tx1"/>
                </a:solidFill>
              </a:rPr>
            </a:br>
            <a:r>
              <a:rPr lang="en-US" b="1" dirty="0" smtClean="0">
                <a:solidFill>
                  <a:schemeClr val="tx1"/>
                </a:solidFill>
              </a:rPr>
              <a:t>Expenditure by Department FY 2019</a:t>
            </a:r>
            <a:br>
              <a:rPr lang="en-US" b="1" dirty="0" smtClean="0">
                <a:solidFill>
                  <a:schemeClr val="tx1"/>
                </a:solidFill>
              </a:rPr>
            </a:br>
            <a:endParaRPr lang="en-US" b="1" dirty="0">
              <a:solidFill>
                <a:schemeClr val="tx1"/>
              </a:solidFill>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9</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07883551"/>
              </p:ext>
            </p:extLst>
          </p:nvPr>
        </p:nvGraphicFramePr>
        <p:xfrm>
          <a:off x="532342" y="1554163"/>
          <a:ext cx="10753725" cy="462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2332770"/>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TM03457491[[fn=Metropolitan]]</Template>
  <TotalTime>4041</TotalTime>
  <Words>653</Words>
  <Application>Microsoft Office PowerPoint</Application>
  <PresentationFormat>Widescreen</PresentationFormat>
  <Paragraphs>48</Paragraphs>
  <Slides>13</Slides>
  <Notes>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19" baseType="lpstr">
      <vt:lpstr>Arial</vt:lpstr>
      <vt:lpstr>Calibri</vt:lpstr>
      <vt:lpstr>Calibri Light</vt:lpstr>
      <vt:lpstr>Metropolitan</vt:lpstr>
      <vt:lpstr>Worksheet</vt:lpstr>
      <vt:lpstr>Binary Worksheet</vt:lpstr>
      <vt:lpstr>Town of Harwich</vt:lpstr>
      <vt:lpstr>REVENUES</vt:lpstr>
      <vt:lpstr>Revenues by Source FY 2019</vt:lpstr>
      <vt:lpstr>History of New Growth Budget to Actual</vt:lpstr>
      <vt:lpstr>Budget VS Actual Local Receipts FY 2019</vt:lpstr>
      <vt:lpstr>Local Receipts FY 2019</vt:lpstr>
      <vt:lpstr>Appropriation &amp; Expenditures</vt:lpstr>
      <vt:lpstr>Appropriation &amp; Expenditures FY 2019</vt:lpstr>
      <vt:lpstr> Expenditure by Department FY 2019 </vt:lpstr>
      <vt:lpstr>Debt FY 2019</vt:lpstr>
      <vt:lpstr>Long Term Debt as of June 30, 2019</vt:lpstr>
      <vt:lpstr>Financial Policies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of Bourne</dc:title>
  <dc:creator>Marzelli, Linda</dc:creator>
  <cp:lastModifiedBy>Carol Coppola</cp:lastModifiedBy>
  <cp:revision>142</cp:revision>
  <cp:lastPrinted>2019-08-07T13:06:12Z</cp:lastPrinted>
  <dcterms:created xsi:type="dcterms:W3CDTF">2017-10-20T13:01:27Z</dcterms:created>
  <dcterms:modified xsi:type="dcterms:W3CDTF">2019-08-16T18:51:21Z</dcterms:modified>
</cp:coreProperties>
</file>