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2E23C-D958-42F0-8D41-EDEF663C3E21}" v="20" dt="2023-04-24T19:50:00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BC7F-B545-D77A-EDAA-E336E2AA3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B1631-E8CD-8276-5B88-035A50C4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71F2-23AD-182D-5AA1-853009F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9FDED-06E9-C91A-8516-314190EA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58C4-3961-E58C-99EE-62CEB3FF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3663-5D40-DC41-F80D-55DF49BA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072BB-A297-BF6A-5806-258A60EFC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4777-5932-EBE2-9718-320F2E15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B024-E6CA-909C-2A97-43B4673F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A9FA1-26AF-3D31-EE17-92470C7B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E6A88-4C61-BAC9-EB0F-C458D9A7C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85F0A-A707-18FE-A33C-885E2F507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A44A-538A-0BDB-2444-C76611FE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A210-875B-1F57-C4E4-477EA94F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8D42-FF6A-2E84-9FA3-4FC3A858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BB09-B14A-3CCC-56E2-4F674ABC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E5D0-3376-C20A-C2B1-4E7951D60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DEDD-4EAE-BB03-6193-EB46DD7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1D367-C458-F9F4-CD50-A9B08D84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066A-BF7E-E330-5DA6-27B72F26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8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B5E2-309B-7954-9067-B8BBE8BE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25E7-676F-D490-D7A1-13189C6F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AEE0-732D-AA20-A9D1-94CA1D0F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ACC1-71E9-919A-4519-A581D707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9D66-1331-00B1-8013-32372BAC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900D-B944-42C5-4782-9476A709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5870-53BC-E73C-5D35-2BB27417F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D0C65-358C-65E4-E8A6-D74C5E8FC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F4BC1-F97D-D7AB-34D6-65A19434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8DD94-142F-44FD-F8F7-20EA4D0B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65549-2485-B55C-7666-B086CF17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C6F1-8016-DCAD-9B93-056D937D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44F0-3CD9-9D0A-E576-C898B8097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4429-D1CE-F0EB-A9F0-E2C3136F5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40AA2-21F9-995F-9147-12763321F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3BE06-50C5-9102-8AB0-0B15E4533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D53FE-FF33-5C70-EA0C-4CB42D7F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A3C1E-D98E-2772-C115-FF8FF56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3DDBB-F1E1-80E2-D3C0-5C018509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71B1-87BB-F757-7A19-CA3E8813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010AB-0B5F-5749-1240-FD532736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44F43-A7E8-F55D-4D41-4D7A1E73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8DEEC-3AEA-171D-855A-AE89FDAD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17D6A-36C5-89C2-5CDB-5DD84164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7AA8B-E775-89D2-D99D-92835838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F6A7F-0D41-4126-495D-C5AA1908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6349-03D2-9EDA-F673-A81641A6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DBE3-8FBE-E99D-EE53-6C230DE7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48CFA-8DD6-C190-558F-1EFD66803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B0EE2-0072-03BA-A9EE-D6ABB2F0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75DBB-FD93-3B26-A5FC-E2C486C4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A1B5-33F9-91ED-46EC-AB2263C4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8F4-6AE7-46CB-892F-0EE9EFAA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E62A8-0687-800C-AA48-3A3FD8DC6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3E042-7E39-E10E-560C-58E8940EE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81D6-C083-F453-06B3-D72AE243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76ABA-4DBD-6616-6D00-D62579F2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87CF-E107-917E-7576-E267DB09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976A1-346F-01CF-E570-5FDACBBB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9B1BA-0C77-9137-4585-FA2CC7CF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2336-4D7A-89CD-47D2-ECE5FBE6B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79A2-94E5-4EF4-9B67-CD5E40C5BB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99E8-1A43-3431-B3BC-189B1D68C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039D-2130-DED7-21A6-DE9BAE4FD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D374-9AF0-4655-938B-0B0CDF4C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DCDA-3C3B-D531-6C4C-4C1C7C85D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61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56EE-8E70-5B20-63C8-512D1ED9D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9311"/>
            <a:ext cx="9144000" cy="4119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325, Article XXIII Large Scale Ground</a:t>
            </a:r>
          </a:p>
          <a:p>
            <a:r>
              <a:rPr lang="en-US" sz="1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Mounted Photovoltaic Arrays </a:t>
            </a:r>
            <a:r>
              <a:rPr lang="en-US" sz="1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144(D) </a:t>
            </a:r>
          </a:p>
          <a:p>
            <a:endParaRPr lang="en-US" sz="14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Standards </a:t>
            </a:r>
          </a:p>
          <a:p>
            <a:r>
              <a:rPr lang="en-US" sz="1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Accessory Residential Photovoltaic Arrays</a:t>
            </a:r>
            <a:endParaRPr lang="en-US" sz="1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Residential Solar Panel Regulations</a:t>
            </a:r>
          </a:p>
        </p:txBody>
      </p:sp>
    </p:spTree>
    <p:extLst>
      <p:ext uri="{BB962C8B-B14F-4D97-AF65-F5344CB8AC3E}">
        <p14:creationId xmlns:p14="http://schemas.microsoft.com/office/powerpoint/2010/main" val="34895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B865-E975-918D-DE76-5BC9274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Solar Installation Regulations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46CA-D8E7-3692-063A-3711334B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marR="0" lvl="2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12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ejaVu Sans"/>
            </a:endParaRPr>
          </a:p>
          <a:p>
            <a:pPr marL="914400" marR="0" lvl="2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Accessory Residential Rooftop Solar Installations</a:t>
            </a:r>
          </a:p>
          <a:p>
            <a:pPr marL="914400" marR="0" lvl="2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Solar panels shall not extend over the edge of the roof</a:t>
            </a: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hall not extend above the ridge line of the roof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87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673C-A271-49A5-BA4E-E739D044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FD57-202F-2A35-CB8C-2512204B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Select Board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Planning Board Recommend Approval</a:t>
            </a:r>
          </a:p>
          <a:p>
            <a:endParaRPr lang="en-US" dirty="0"/>
          </a:p>
        </p:txBody>
      </p:sp>
      <p:pic>
        <p:nvPicPr>
          <p:cNvPr id="5" name="Picture 4" descr="A solar panel on a roof&#10;&#10;Description automatically generated with low confidence">
            <a:extLst>
              <a:ext uri="{FF2B5EF4-FFF2-40B4-BE49-F238E27FC236}">
                <a16:creationId xmlns:a16="http://schemas.microsoft.com/office/drawing/2014/main" id="{FD0967D5-02A2-013D-10EC-A075CEDEF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36" y="2498277"/>
            <a:ext cx="3515704" cy="35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6E88-FF4D-2668-747D-825AAF07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79" y="503918"/>
            <a:ext cx="10515600" cy="79670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Regulations for Residential Solar Panels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3AD0F-CFA2-712D-D87E-2F704E45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36"/>
            <a:ext cx="10515600" cy="46992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regulations for ground and roof mounted solar  photovoltaic panels.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solar energy development as accessory use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them By-Right with building &amp; electrical permits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regulations that limit or prohibit technological advancements</a:t>
            </a:r>
          </a:p>
        </p:txBody>
      </p:sp>
    </p:spTree>
    <p:extLst>
      <p:ext uri="{BB962C8B-B14F-4D97-AF65-F5344CB8AC3E}">
        <p14:creationId xmlns:p14="http://schemas.microsoft.com/office/powerpoint/2010/main" val="112450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A5F7-CA80-473A-5FF8-420CFC2E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Mounted Solar Panels</a:t>
            </a:r>
          </a:p>
        </p:txBody>
      </p:sp>
      <p:pic>
        <p:nvPicPr>
          <p:cNvPr id="5" name="Content Placeholder 4" descr="A group of solar panels&#10;&#10;Description automatically generated with low confidence">
            <a:extLst>
              <a:ext uri="{FF2B5EF4-FFF2-40B4-BE49-F238E27FC236}">
                <a16:creationId xmlns:a16="http://schemas.microsoft.com/office/drawing/2014/main" id="{BEEE8CA0-70B4-52F9-231E-52CEF75C6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4706"/>
            <a:ext cx="10515600" cy="3693175"/>
          </a:xfrm>
        </p:spPr>
      </p:pic>
    </p:spTree>
    <p:extLst>
      <p:ext uri="{BB962C8B-B14F-4D97-AF65-F5344CB8AC3E}">
        <p14:creationId xmlns:p14="http://schemas.microsoft.com/office/powerpoint/2010/main" val="180567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6D5E-A1F2-1A50-0272-623B6ED7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365125"/>
            <a:ext cx="11833234" cy="153590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 Mounted Solar Panels</a:t>
            </a:r>
          </a:p>
        </p:txBody>
      </p:sp>
      <p:pic>
        <p:nvPicPr>
          <p:cNvPr id="4" name="Content Placeholder 3" descr="A picture containing sky, outdoor, solar cell&#10;&#10;Description automatically generated">
            <a:extLst>
              <a:ext uri="{FF2B5EF4-FFF2-40B4-BE49-F238E27FC236}">
                <a16:creationId xmlns:a16="http://schemas.microsoft.com/office/drawing/2014/main" id="{07F8FBB1-688E-024E-AB0A-4FA22FF9F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1901031"/>
            <a:ext cx="5004594" cy="4956969"/>
          </a:xfrm>
          <a:prstGeom prst="rect">
            <a:avLst/>
          </a:prstGeom>
        </p:spPr>
      </p:pic>
      <p:pic>
        <p:nvPicPr>
          <p:cNvPr id="6" name="Picture 5" descr="A house with a solar panel&#10;&#10;Description automatically generated with low confidence">
            <a:extLst>
              <a:ext uri="{FF2B5EF4-FFF2-40B4-BE49-F238E27FC236}">
                <a16:creationId xmlns:a16="http://schemas.microsoft.com/office/drawing/2014/main" id="{38F05030-9135-72C8-714B-C6550449C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77" y="1901031"/>
            <a:ext cx="6821983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EA53-FAA7-1897-65E9-730C4408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6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Zoning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BD47-58A4-B034-AB19-C80E6B67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794"/>
            <a:ext cx="10515600" cy="4895169"/>
          </a:xfrm>
        </p:spPr>
        <p:txBody>
          <a:bodyPr/>
          <a:lstStyle/>
          <a:p>
            <a:endParaRPr lang="en-US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Zoning Bylaw only regulates large-scale, commercial solar energy production.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regulations on the placement, height, setbacks or screening of residential solar panels.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amendment will establish some basic regulations to protect residential neighborhoods.</a:t>
            </a:r>
          </a:p>
        </p:txBody>
      </p:sp>
    </p:spTree>
    <p:extLst>
      <p:ext uri="{BB962C8B-B14F-4D97-AF65-F5344CB8AC3E}">
        <p14:creationId xmlns:p14="http://schemas.microsoft.com/office/powerpoint/2010/main" val="318061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A5ED-1C33-EFA2-B6C9-7C819966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Solar Panels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31D5-17FA-900A-7852-432285C3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644"/>
            <a:ext cx="10515600" cy="49523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the Regulations</a:t>
            </a: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as accessory use to a residential dwelling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view of installations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abutting property owners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residential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392269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804C-4466-FF99-0358-D5B65C9D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Solar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7E3E-0443-35AE-A7C2-BD978ED62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dependency on foreign energy such as oil and gas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natural source of energy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renewable energy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electric bills</a:t>
            </a:r>
          </a:p>
        </p:txBody>
      </p:sp>
    </p:spTree>
    <p:extLst>
      <p:ext uri="{BB962C8B-B14F-4D97-AF65-F5344CB8AC3E}">
        <p14:creationId xmlns:p14="http://schemas.microsoft.com/office/powerpoint/2010/main" val="418884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1A67-4C74-5A26-706C-5FDEB05F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8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Solar Installation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F019-1789-C8DE-3488-6ACB4102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764"/>
            <a:ext cx="10515600" cy="4797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Mounted</a:t>
            </a: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meet setback requirements in the applicable zoning district</a:t>
            </a:r>
          </a:p>
          <a:p>
            <a:pPr mar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panels shall not exceed 15 feet in height.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panels shall be screened from view from any public or private way.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7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7BC3-125D-FB28-40E2-64429F39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Solar Installation Regulations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D178-3864-8F45-B15F-08A51DAD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Panels must be screened with a minimum of a six foot high solid fence or densely planted evergreen buffer.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 – Accessory Residential Ground mounted solar panels shall be mounted in the rear yard behind the rear building line.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5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Article 39</vt:lpstr>
      <vt:lpstr>New Regulations for Residential Solar Panels</vt:lpstr>
      <vt:lpstr>Ground Mounted Solar Panels</vt:lpstr>
      <vt:lpstr>Roof Mounted Solar Panels</vt:lpstr>
      <vt:lpstr>Current Zoning Regulations</vt:lpstr>
      <vt:lpstr>Residential Solar Panels</vt:lpstr>
      <vt:lpstr>Benefits of Solar Energy</vt:lpstr>
      <vt:lpstr>New Solar Installation Regulations</vt:lpstr>
      <vt:lpstr>New Solar Installation Regulations</vt:lpstr>
      <vt:lpstr>New Solar Installation Regulations</vt:lpstr>
      <vt:lpstr>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Halkiotis</dc:creator>
  <cp:lastModifiedBy>Paul Halkiotis</cp:lastModifiedBy>
  <cp:revision>3</cp:revision>
  <dcterms:created xsi:type="dcterms:W3CDTF">2023-04-24T15:00:21Z</dcterms:created>
  <dcterms:modified xsi:type="dcterms:W3CDTF">2023-04-26T13:34:19Z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2023-04-24T15:00:54Z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9a180d97-ca10-494e-8398-77aa2df88855</vt:lpwstr>
  </property>
  <property fmtid="{D5CDD505-2E9C-101B-9397-08002B2CF9AE}" pid="7" name="MSIP_Label_defa4170-0d19-0005-0004-bc88714345d2_ActionId">
    <vt:lpwstr>10cafda3-9501-4810-89fa-fa844437efcf</vt:lpwstr>
  </property>
  <property fmtid="{D5CDD505-2E9C-101B-9397-08002B2CF9AE}" pid="8" name="MSIP_Label_defa4170-0d19-0005-0004-bc88714345d2_ContentBits">
    <vt:lpwstr>0</vt:lpwstr>
  </property>
</Properties>
</file>