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61" r:id="rId3"/>
    <p:sldId id="269" r:id="rId4"/>
    <p:sldId id="280" r:id="rId5"/>
    <p:sldId id="282" r:id="rId6"/>
    <p:sldId id="283" r:id="rId7"/>
    <p:sldId id="284" r:id="rId8"/>
    <p:sldId id="273" r:id="rId9"/>
    <p:sldId id="285" r:id="rId10"/>
    <p:sldId id="286" r:id="rId11"/>
    <p:sldId id="288" r:id="rId12"/>
    <p:sldId id="287" r:id="rId13"/>
    <p:sldId id="274" r:id="rId14"/>
    <p:sldId id="289" r:id="rId15"/>
    <p:sldId id="276" r:id="rId16"/>
    <p:sldId id="277" r:id="rId17"/>
    <p:sldId id="291" r:id="rId18"/>
    <p:sldId id="292" r:id="rId19"/>
    <p:sldId id="290" r:id="rId20"/>
    <p:sldId id="321" r:id="rId21"/>
    <p:sldId id="296" r:id="rId22"/>
    <p:sldId id="295" r:id="rId23"/>
    <p:sldId id="279" r:id="rId24"/>
    <p:sldId id="297" r:id="rId25"/>
    <p:sldId id="298" r:id="rId26"/>
    <p:sldId id="299" r:id="rId27"/>
    <p:sldId id="300" r:id="rId28"/>
    <p:sldId id="301" r:id="rId29"/>
    <p:sldId id="304" r:id="rId30"/>
    <p:sldId id="305" r:id="rId31"/>
    <p:sldId id="306" r:id="rId32"/>
    <p:sldId id="307" r:id="rId33"/>
    <p:sldId id="308" r:id="rId34"/>
    <p:sldId id="310" r:id="rId35"/>
    <p:sldId id="311" r:id="rId36"/>
    <p:sldId id="312" r:id="rId37"/>
    <p:sldId id="313" r:id="rId38"/>
    <p:sldId id="314" r:id="rId39"/>
    <p:sldId id="315" r:id="rId40"/>
    <p:sldId id="316" r:id="rId41"/>
    <p:sldId id="317" r:id="rId42"/>
    <p:sldId id="319" r:id="rId43"/>
    <p:sldId id="318" r:id="rId44"/>
  </p:sldIdLst>
  <p:sldSz cx="12188825" cy="6858000"/>
  <p:notesSz cx="68580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6" d="100"/>
          <a:sy n="116" d="100"/>
        </p:scale>
        <p:origin x="336" y="108"/>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F16D341-6D40-498C-B355-1A6B10FB4029}" type="datetimeFigureOut">
              <a:rPr lang="en-US"/>
              <a:t>4/19/2019</a:t>
            </a:fld>
            <a:endParaRPr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3386A95-D0A4-44B9-98DA-3665758D8262}" type="slidenum">
              <a:rPr/>
              <a:t>‹#›</a:t>
            </a:fld>
            <a:endParaRP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95E7497-3723-4859-BCC5-41DA474F1359}" type="datetimeFigureOut">
              <a:rPr lang="en-US"/>
              <a:t>4/19/2019</a:t>
            </a:fld>
            <a:endParaRPr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C3821A9-1C31-4760-BDBC-9A0BA471B1B7}" type="slidenum">
              <a:rPr/>
              <a:t>‹#›</a:t>
            </a:fld>
            <a:endParaRP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5" name="Slide Number Placeholder 4"/>
          <p:cNvSpPr>
            <a:spLocks noGrp="1"/>
          </p:cNvSpPr>
          <p:nvPr>
            <p:ph type="sldNum" sz="quarter" idx="10"/>
          </p:nvPr>
        </p:nvSpPr>
        <p:spPr/>
        <p:txBody>
          <a:bodyPr/>
          <a:lstStyle/>
          <a:p>
            <a:fld id="{FC3821A9-1C31-4760-BDBC-9A0BA471B1B7}" type="slidenum">
              <a:rPr lang="en-US" smtClean="0"/>
              <a:t>1</a:t>
            </a:fld>
            <a:endParaRPr lang="en-US" dirty="0"/>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FC3821A9-1C31-4760-BDBC-9A0BA471B1B7}" type="slidenum">
              <a:rPr lang="en-US" smtClean="0"/>
              <a:t>3</a:t>
            </a:fld>
            <a:endParaRPr lang="en-US" dirty="0"/>
          </a:p>
        </p:txBody>
      </p:sp>
    </p:spTree>
    <p:extLst>
      <p:ext uri="{BB962C8B-B14F-4D97-AF65-F5344CB8AC3E}">
        <p14:creationId xmlns:p14="http://schemas.microsoft.com/office/powerpoint/2010/main" val="390327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FC3821A9-1C31-4760-BDBC-9A0BA471B1B7}" type="slidenum">
              <a:rPr lang="en-US" smtClean="0"/>
              <a:t>39</a:t>
            </a:fld>
            <a:endParaRPr lang="en-US" dirty="0"/>
          </a:p>
        </p:txBody>
      </p:sp>
    </p:spTree>
    <p:extLst>
      <p:ext uri="{BB962C8B-B14F-4D97-AF65-F5344CB8AC3E}">
        <p14:creationId xmlns:p14="http://schemas.microsoft.com/office/powerpoint/2010/main" val="53608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t>41</a:t>
            </a:fld>
            <a:endParaRPr lang="en-US" dirty="0"/>
          </a:p>
        </p:txBody>
      </p:sp>
    </p:spTree>
    <p:extLst>
      <p:ext uri="{BB962C8B-B14F-4D97-AF65-F5344CB8AC3E}">
        <p14:creationId xmlns:p14="http://schemas.microsoft.com/office/powerpoint/2010/main" val="19114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71C4786A-832A-41C1-8EC5-AE7CA64E6277}"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F24B61DB-F51A-4EBC-939B-F5C1F8BFEE21}" type="datetime1">
              <a:rPr lang="en-US" smtClean="0"/>
              <a:t>4/19/2019</a:t>
            </a:fld>
            <a:endParaRPr dirty="0"/>
          </a:p>
        </p:txBody>
      </p:sp>
      <p:sp>
        <p:nvSpPr>
          <p:cNvPr id="4" name="Slide Number Placeholder 3"/>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BF6F5F9C-795A-4FF6-9E90-A14032A3DB1B}" type="datetime1">
              <a:rPr lang="en-US" smtClean="0"/>
              <a:t>4/19/2019</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2"/>
          <p:cNvSpPr>
            <a:spLocks noGrp="1"/>
          </p:cNvSpPr>
          <p:nvPr>
            <p:ph type="ftr" sz="quarter" idx="11"/>
          </p:nvPr>
        </p:nvSpPr>
        <p:spPr/>
        <p:txBody>
          <a:bodyPr/>
          <a:lstStyle/>
          <a:p>
            <a:endParaRPr dirty="0"/>
          </a:p>
        </p:txBody>
      </p:sp>
      <p:sp>
        <p:nvSpPr>
          <p:cNvPr id="12" name="Date Placeholder 11"/>
          <p:cNvSpPr>
            <a:spLocks noGrp="1"/>
          </p:cNvSpPr>
          <p:nvPr>
            <p:ph type="dt" sz="half" idx="10"/>
          </p:nvPr>
        </p:nvSpPr>
        <p:spPr/>
        <p:txBody>
          <a:bodyPr/>
          <a:lstStyle/>
          <a:p>
            <a:fld id="{C783EBE7-43D7-42F1-A567-D406478817DB}" type="datetime1">
              <a:rPr lang="en-US" smtClean="0"/>
              <a:t>4/19/2019</a:t>
            </a:fld>
            <a:endParaRPr dirty="0"/>
          </a:p>
        </p:txBody>
      </p:sp>
      <p:sp>
        <p:nvSpPr>
          <p:cNvPr id="14" name="Slide Number Placeholder 13"/>
          <p:cNvSpPr>
            <a:spLocks noGrp="1"/>
          </p:cNvSpPr>
          <p:nvPr>
            <p:ph type="sldNum" sz="quarter" idx="12"/>
          </p:nvPr>
        </p:nvSpPr>
        <p:spPr/>
        <p:txBody>
          <a:bodyPr/>
          <a:lstStyle/>
          <a:p>
            <a:fld id="{F25A965E-3C11-4F28-82DC-E30D63FAC43C}" type="slidenum">
              <a:rPr/>
              <a:pPr/>
              <a:t>‹#›</a:t>
            </a:fld>
            <a:endParaRP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2C29C6CE-BBFF-455C-91F0-44401C30753A}"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6D565F-E5B4-47F5-AB27-1C43E1CF401A}"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smtClean="0"/>
              <a:t>Click icon to add picture</a:t>
            </a:r>
            <a:endParaRPr dirty="0"/>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smtClean="0"/>
              <a:t>Click icon to add picture</a:t>
            </a:r>
            <a:endParaRPr dirty="0"/>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smtClean="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7DAA7A35-E6DA-402A-94CC-3D3FDC7DFAF6}"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dirty="0" smtClean="0"/>
              <a:t>Click icon to add picture</a:t>
            </a: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smtClean="0"/>
              <a:t>Click icon to add picture</a:t>
            </a: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smtClean="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518C524F-DC5D-4A91-B9B1-CFFACACCC0CE}"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FA75BC1C-A340-42F5-B769-646AE8B0A814}"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dirty="0"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D361F4FD-E3AA-4323-8636-3316EBC5B9E6}"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A2B2AD3-C02F-4AEB-B4E5-F81D8BE299E4}" type="datetime1">
              <a:rPr lang="en-US" smtClean="0"/>
              <a:t>4/19/2019</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7A83A05B-EF79-404E-9605-4B0E6A04A478}" type="datetime1">
              <a:rPr lang="en-US" smtClean="0"/>
              <a:t>4/19/2019</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2343D702-827D-4832-BECE-9DDED3EFB64B}" type="datetime1">
              <a:rPr lang="en-US" smtClean="0"/>
              <a:t>4/19/2019</a:t>
            </a:fld>
            <a:endParaRPr dirty="0"/>
          </a:p>
        </p:txBody>
      </p:sp>
      <p:sp>
        <p:nvSpPr>
          <p:cNvPr id="9" name="Slide Number Placeholder 8"/>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B554ED4-B562-4DBB-8A4E-12134D01BC57}" type="datetime1">
              <a:rPr lang="en-US" smtClean="0"/>
              <a:t>4/19/2019</a:t>
            </a:fld>
            <a:endParaRPr dirty="0"/>
          </a:p>
        </p:txBody>
      </p:sp>
      <p:sp>
        <p:nvSpPr>
          <p:cNvPr id="5" name="Slide Number Placeholder 4"/>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9C7F99B3-F8D2-4444-94D8-DD79164BECD5}" type="datetime1">
              <a:rPr lang="en-US" smtClean="0"/>
              <a:t>4/19/2019</a:t>
            </a:fld>
            <a:endParaRPr lang="en-US" dirty="0"/>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yZTjXf5t3hQ"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89012" y="4843464"/>
            <a:ext cx="9677402" cy="947736"/>
          </a:xfrm>
        </p:spPr>
        <p:txBody>
          <a:bodyPr>
            <a:normAutofit fontScale="90000"/>
          </a:bodyPr>
          <a:lstStyle/>
          <a:p>
            <a:r>
              <a:rPr lang="en-US" dirty="0" smtClean="0"/>
              <a:t>Understanding the New Food Code</a:t>
            </a:r>
            <a:endParaRPr lang="en-US" dirty="0"/>
          </a:p>
        </p:txBody>
      </p:sp>
      <p:sp>
        <p:nvSpPr>
          <p:cNvPr id="5" name="Subtitle 4"/>
          <p:cNvSpPr>
            <a:spLocks noGrp="1"/>
          </p:cNvSpPr>
          <p:nvPr>
            <p:ph type="subTitle" idx="1"/>
          </p:nvPr>
        </p:nvSpPr>
        <p:spPr/>
        <p:txBody>
          <a:bodyPr/>
          <a:lstStyle/>
          <a:p>
            <a:r>
              <a:rPr lang="en-US" dirty="0" smtClean="0"/>
              <a:t>Overview of changes, additions, deletions</a:t>
            </a:r>
            <a:endParaRPr lang="en-US" dirty="0"/>
          </a:p>
        </p:txBody>
      </p:sp>
      <p:pic>
        <p:nvPicPr>
          <p:cNvPr id="7" name="Picture Placeholder 6" descr="Basket filled with apple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8" name="Picture Placeholder 7" descr="Close-up of cinnamon sticks and apples beside stack of plates and forks on table"/>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9" name="Picture Placeholder 8" descr="Slice of apple pie on plate"/>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19" dirty="0"/>
              <a:t>Time</a:t>
            </a:r>
            <a:r>
              <a:rPr lang="en-US" b="1" spc="-15" dirty="0"/>
              <a:t>/T</a:t>
            </a:r>
            <a:r>
              <a:rPr lang="en-US" b="1" spc="-19" dirty="0"/>
              <a:t>e</a:t>
            </a:r>
            <a:r>
              <a:rPr lang="en-US" b="1" spc="-23" dirty="0"/>
              <a:t>mp</a:t>
            </a:r>
            <a:r>
              <a:rPr lang="en-US" b="1" spc="-19" dirty="0"/>
              <a:t>e</a:t>
            </a:r>
            <a:r>
              <a:rPr lang="en-US" b="1" spc="-11" dirty="0"/>
              <a:t>r</a:t>
            </a:r>
            <a:r>
              <a:rPr lang="en-US" b="1" spc="-19" dirty="0"/>
              <a:t>at</a:t>
            </a:r>
            <a:r>
              <a:rPr lang="en-US" b="1" spc="-15" dirty="0"/>
              <a:t>ure</a:t>
            </a:r>
            <a:r>
              <a:rPr lang="en-US" b="1" spc="26" dirty="0"/>
              <a:t> </a:t>
            </a:r>
            <a:r>
              <a:rPr lang="en-US" b="1" spc="-23" dirty="0"/>
              <a:t>C</a:t>
            </a:r>
            <a:r>
              <a:rPr lang="en-US" b="1" spc="-19" dirty="0"/>
              <a:t>on</a:t>
            </a:r>
            <a:r>
              <a:rPr lang="en-US" b="1" spc="-15" dirty="0"/>
              <a:t>t</a:t>
            </a:r>
            <a:r>
              <a:rPr lang="en-US" b="1" spc="-11" dirty="0"/>
              <a:t>rol</a:t>
            </a:r>
            <a:r>
              <a:rPr lang="en-US" b="1" spc="19" dirty="0"/>
              <a:t> </a:t>
            </a:r>
            <a:r>
              <a:rPr lang="en-US" b="1" spc="-15" dirty="0"/>
              <a:t>for</a:t>
            </a:r>
            <a:r>
              <a:rPr lang="en-US" b="1" spc="11" dirty="0"/>
              <a:t> </a:t>
            </a:r>
            <a:r>
              <a:rPr lang="en-US" b="1" spc="-19" dirty="0"/>
              <a:t>Safet</a:t>
            </a:r>
            <a:r>
              <a:rPr lang="en-US" b="1" spc="-15" dirty="0"/>
              <a:t>y</a:t>
            </a:r>
            <a:r>
              <a:rPr lang="en-US" b="1" spc="15" dirty="0"/>
              <a:t> </a:t>
            </a:r>
            <a:r>
              <a:rPr lang="en-US" b="1" spc="-19" dirty="0"/>
              <a:t>Food</a:t>
            </a:r>
            <a:r>
              <a:rPr lang="en-US" b="1" spc="-8" dirty="0"/>
              <a:t> </a:t>
            </a:r>
            <a:r>
              <a:rPr lang="en-US" b="1" spc="-15" dirty="0"/>
              <a:t>(</a:t>
            </a:r>
            <a:r>
              <a:rPr lang="en-US" b="1" spc="-19" dirty="0"/>
              <a:t>T</a:t>
            </a:r>
            <a:r>
              <a:rPr lang="en-US" b="1" spc="-23" dirty="0"/>
              <a:t>C</a:t>
            </a:r>
            <a:r>
              <a:rPr lang="en-US" b="1" spc="-15" dirty="0"/>
              <a:t>S)</a:t>
            </a:r>
            <a:endParaRPr lang="en-US" dirty="0"/>
          </a:p>
        </p:txBody>
      </p:sp>
      <p:sp>
        <p:nvSpPr>
          <p:cNvPr id="3" name="Content Placeholder 2"/>
          <p:cNvSpPr>
            <a:spLocks noGrp="1"/>
          </p:cNvSpPr>
          <p:nvPr>
            <p:ph sz="half" idx="1"/>
          </p:nvPr>
        </p:nvSpPr>
        <p:spPr/>
        <p:txBody>
          <a:bodyPr/>
          <a:lstStyle/>
          <a:p>
            <a:r>
              <a:rPr lang="en-US" dirty="0"/>
              <a:t>Replaced the term</a:t>
            </a:r>
            <a:r>
              <a:rPr lang="en-US" spc="-4" dirty="0"/>
              <a:t> “</a:t>
            </a:r>
            <a:r>
              <a:rPr lang="en-US" dirty="0"/>
              <a:t>P</a:t>
            </a:r>
            <a:r>
              <a:rPr lang="en-US" spc="4" dirty="0"/>
              <a:t>o</a:t>
            </a:r>
            <a:r>
              <a:rPr lang="en-US" spc="-8" dirty="0"/>
              <a:t>t</a:t>
            </a:r>
            <a:r>
              <a:rPr lang="en-US" spc="4" dirty="0"/>
              <a:t>en</a:t>
            </a:r>
            <a:r>
              <a:rPr lang="en-US" spc="-8" dirty="0"/>
              <a:t>t</a:t>
            </a:r>
            <a:r>
              <a:rPr lang="en-US" spc="-4" dirty="0"/>
              <a:t>i</a:t>
            </a:r>
            <a:r>
              <a:rPr lang="en-US" spc="4" dirty="0"/>
              <a:t>a</a:t>
            </a:r>
            <a:r>
              <a:rPr lang="en-US" spc="-4" dirty="0"/>
              <a:t>ll</a:t>
            </a:r>
            <a:r>
              <a:rPr lang="en-US" dirty="0"/>
              <a:t>y H</a:t>
            </a:r>
            <a:r>
              <a:rPr lang="en-US" spc="4" dirty="0"/>
              <a:t>aza</a:t>
            </a:r>
            <a:r>
              <a:rPr lang="en-US" spc="-4" dirty="0"/>
              <a:t>r</a:t>
            </a:r>
            <a:r>
              <a:rPr lang="en-US" spc="4" dirty="0"/>
              <a:t>dou</a:t>
            </a:r>
            <a:r>
              <a:rPr lang="en-US" dirty="0"/>
              <a:t>s</a:t>
            </a:r>
            <a:r>
              <a:rPr lang="en-US" spc="-26" dirty="0"/>
              <a:t> </a:t>
            </a:r>
            <a:r>
              <a:rPr lang="en-US" spc="4" dirty="0"/>
              <a:t>Food</a:t>
            </a:r>
            <a:r>
              <a:rPr lang="en-US" dirty="0"/>
              <a:t>” (PHF)</a:t>
            </a:r>
            <a:r>
              <a:rPr lang="en-US" spc="-15" dirty="0"/>
              <a:t> </a:t>
            </a:r>
            <a:r>
              <a:rPr lang="en-US" spc="-8" dirty="0"/>
              <a:t>with </a:t>
            </a:r>
            <a:r>
              <a:rPr lang="en-US" spc="4" dirty="0"/>
              <a:t>T</a:t>
            </a:r>
            <a:r>
              <a:rPr lang="en-US" spc="-8" dirty="0"/>
              <a:t>i</a:t>
            </a:r>
            <a:r>
              <a:rPr lang="en-US" dirty="0"/>
              <a:t>m</a:t>
            </a:r>
            <a:r>
              <a:rPr lang="en-US" spc="4" dirty="0"/>
              <a:t>e</a:t>
            </a:r>
            <a:r>
              <a:rPr lang="en-US" spc="-8" dirty="0"/>
              <a:t>/</a:t>
            </a:r>
            <a:r>
              <a:rPr lang="en-US" spc="4" dirty="0"/>
              <a:t>Te</a:t>
            </a:r>
            <a:r>
              <a:rPr lang="en-US" dirty="0"/>
              <a:t>m</a:t>
            </a:r>
            <a:r>
              <a:rPr lang="en-US" spc="4" dirty="0"/>
              <a:t>pe</a:t>
            </a:r>
            <a:r>
              <a:rPr lang="en-US" spc="-8" dirty="0"/>
              <a:t>r</a:t>
            </a:r>
            <a:r>
              <a:rPr lang="en-US" spc="4" dirty="0"/>
              <a:t>a</a:t>
            </a:r>
            <a:r>
              <a:rPr lang="en-US" spc="-4" dirty="0"/>
              <a:t>t</a:t>
            </a:r>
            <a:r>
              <a:rPr lang="en-US" spc="4" dirty="0"/>
              <a:t>u</a:t>
            </a:r>
            <a:r>
              <a:rPr lang="en-US" spc="-8" dirty="0"/>
              <a:t>r</a:t>
            </a:r>
            <a:r>
              <a:rPr lang="en-US" dirty="0"/>
              <a:t>e</a:t>
            </a:r>
            <a:r>
              <a:rPr lang="en-US" spc="-19" dirty="0"/>
              <a:t> </a:t>
            </a:r>
            <a:r>
              <a:rPr lang="en-US" dirty="0"/>
              <a:t>C</a:t>
            </a:r>
            <a:r>
              <a:rPr lang="en-US" spc="4" dirty="0"/>
              <a:t>on</a:t>
            </a:r>
            <a:r>
              <a:rPr lang="en-US" spc="-4" dirty="0"/>
              <a:t>t</a:t>
            </a:r>
            <a:r>
              <a:rPr lang="en-US" spc="-8" dirty="0"/>
              <a:t>r</a:t>
            </a:r>
            <a:r>
              <a:rPr lang="en-US" spc="4" dirty="0"/>
              <a:t>o</a:t>
            </a:r>
            <a:r>
              <a:rPr lang="en-US" dirty="0"/>
              <a:t>l</a:t>
            </a:r>
            <a:r>
              <a:rPr lang="en-US" spc="-26" dirty="0"/>
              <a:t> </a:t>
            </a:r>
            <a:r>
              <a:rPr lang="en-US" spc="-4" dirty="0"/>
              <a:t>f</a:t>
            </a:r>
            <a:r>
              <a:rPr lang="en-US" spc="4" dirty="0"/>
              <a:t>o</a:t>
            </a:r>
            <a:r>
              <a:rPr lang="en-US" dirty="0"/>
              <a:t>r</a:t>
            </a:r>
            <a:r>
              <a:rPr lang="en-US" spc="-8" dirty="0"/>
              <a:t> </a:t>
            </a:r>
            <a:r>
              <a:rPr lang="en-US" dirty="0"/>
              <a:t>S</a:t>
            </a:r>
            <a:r>
              <a:rPr lang="en-US" spc="4" dirty="0"/>
              <a:t>a</a:t>
            </a:r>
            <a:r>
              <a:rPr lang="en-US" spc="-4" dirty="0"/>
              <a:t>f</a:t>
            </a:r>
            <a:r>
              <a:rPr lang="en-US" spc="4" dirty="0"/>
              <a:t>e</a:t>
            </a:r>
            <a:r>
              <a:rPr lang="en-US" spc="-4" dirty="0"/>
              <a:t>t</a:t>
            </a:r>
            <a:r>
              <a:rPr lang="en-US" dirty="0"/>
              <a:t>y</a:t>
            </a:r>
            <a:r>
              <a:rPr lang="en-US" spc="-11" dirty="0"/>
              <a:t> </a:t>
            </a:r>
            <a:r>
              <a:rPr lang="en-US" spc="4" dirty="0"/>
              <a:t>Foo</a:t>
            </a:r>
            <a:r>
              <a:rPr lang="en-US" dirty="0"/>
              <a:t>d</a:t>
            </a:r>
            <a:r>
              <a:rPr lang="en-US" spc="-19" dirty="0"/>
              <a:t> (</a:t>
            </a:r>
            <a:r>
              <a:rPr lang="en-US" spc="4" dirty="0"/>
              <a:t>T</a:t>
            </a:r>
            <a:r>
              <a:rPr lang="en-US" dirty="0"/>
              <a:t>CS</a:t>
            </a:r>
            <a:r>
              <a:rPr lang="en-US" spc="-11" dirty="0"/>
              <a:t> </a:t>
            </a:r>
            <a:r>
              <a:rPr lang="en-US" spc="4" dirty="0"/>
              <a:t>Foo</a:t>
            </a:r>
            <a:r>
              <a:rPr lang="en-US" dirty="0"/>
              <a:t>d</a:t>
            </a:r>
            <a:r>
              <a:rPr lang="en-US" spc="-26" dirty="0"/>
              <a:t>) </a:t>
            </a:r>
            <a:r>
              <a:rPr lang="en-US" spc="-4" dirty="0"/>
              <a:t>to identify </a:t>
            </a:r>
            <a:r>
              <a:rPr lang="en-US" spc="-8" dirty="0"/>
              <a:t>f</a:t>
            </a:r>
            <a:r>
              <a:rPr lang="en-US" spc="4" dirty="0"/>
              <a:t>ood</a:t>
            </a:r>
            <a:r>
              <a:rPr lang="en-US" dirty="0"/>
              <a:t>s </a:t>
            </a:r>
            <a:r>
              <a:rPr lang="en-US" spc="-8" dirty="0"/>
              <a:t>t</a:t>
            </a:r>
            <a:r>
              <a:rPr lang="en-US" spc="4" dirty="0"/>
              <a:t>hat </a:t>
            </a:r>
            <a:r>
              <a:rPr lang="en-US" spc="-4" dirty="0"/>
              <a:t>r</a:t>
            </a:r>
            <a:r>
              <a:rPr lang="en-US" spc="4" dirty="0"/>
              <a:t>equ</a:t>
            </a:r>
            <a:r>
              <a:rPr lang="en-US" spc="-4" dirty="0"/>
              <a:t>ir</a:t>
            </a:r>
            <a:r>
              <a:rPr lang="en-US" dirty="0"/>
              <a:t>e</a:t>
            </a:r>
            <a:r>
              <a:rPr lang="en-US" spc="-8" dirty="0"/>
              <a:t> </a:t>
            </a:r>
            <a:r>
              <a:rPr lang="en-US" spc="4" dirty="0"/>
              <a:t>co</a:t>
            </a:r>
            <a:r>
              <a:rPr lang="en-US" spc="-4" dirty="0"/>
              <a:t>l</a:t>
            </a:r>
            <a:r>
              <a:rPr lang="en-US" dirty="0"/>
              <a:t>d </a:t>
            </a:r>
            <a:r>
              <a:rPr lang="en-US" spc="4" dirty="0"/>
              <a:t>ho</a:t>
            </a:r>
            <a:r>
              <a:rPr lang="en-US" spc="-4" dirty="0"/>
              <a:t>l</a:t>
            </a:r>
            <a:r>
              <a:rPr lang="en-US" spc="4" dirty="0"/>
              <a:t>d</a:t>
            </a:r>
            <a:r>
              <a:rPr lang="en-US" spc="-4" dirty="0"/>
              <a:t>i</a:t>
            </a:r>
            <a:r>
              <a:rPr lang="en-US" spc="4" dirty="0"/>
              <a:t>n</a:t>
            </a:r>
            <a:r>
              <a:rPr lang="en-US" dirty="0"/>
              <a:t>g</a:t>
            </a:r>
            <a:r>
              <a:rPr lang="en-US" spc="-8" dirty="0"/>
              <a:t> </a:t>
            </a:r>
            <a:r>
              <a:rPr lang="en-US" spc="4" dirty="0"/>
              <a:t>o</a:t>
            </a:r>
            <a:r>
              <a:rPr lang="en-US" dirty="0"/>
              <a:t>r</a:t>
            </a:r>
            <a:r>
              <a:rPr lang="en-US" spc="-8" dirty="0"/>
              <a:t> </a:t>
            </a:r>
            <a:r>
              <a:rPr lang="en-US" spc="4" dirty="0"/>
              <a:t>ho</a:t>
            </a:r>
            <a:r>
              <a:rPr lang="en-US" dirty="0"/>
              <a:t>t </a:t>
            </a:r>
            <a:r>
              <a:rPr lang="en-US" spc="4" dirty="0"/>
              <a:t>ho</a:t>
            </a:r>
            <a:r>
              <a:rPr lang="en-US" spc="-4" dirty="0"/>
              <a:t>l</a:t>
            </a:r>
            <a:r>
              <a:rPr lang="en-US" spc="4" dirty="0"/>
              <a:t>d</a:t>
            </a:r>
            <a:r>
              <a:rPr lang="en-US" spc="-4" dirty="0"/>
              <a:t>i</a:t>
            </a:r>
            <a:r>
              <a:rPr lang="en-US" spc="4" dirty="0"/>
              <a:t>n</a:t>
            </a:r>
            <a:r>
              <a:rPr lang="en-US" dirty="0"/>
              <a:t>g</a:t>
            </a:r>
            <a:r>
              <a:rPr lang="en-US" spc="-11" dirty="0"/>
              <a:t> </a:t>
            </a:r>
            <a:r>
              <a:rPr lang="en-US" spc="4" dirty="0"/>
              <a:t>du</a:t>
            </a:r>
            <a:r>
              <a:rPr lang="en-US" spc="-4" dirty="0"/>
              <a:t>ri</a:t>
            </a:r>
            <a:r>
              <a:rPr lang="en-US" spc="4" dirty="0"/>
              <a:t>n</a:t>
            </a:r>
            <a:r>
              <a:rPr lang="en-US" dirty="0"/>
              <a:t>g </a:t>
            </a:r>
            <a:r>
              <a:rPr lang="en-US" spc="4" dirty="0"/>
              <a:t>s</a:t>
            </a:r>
            <a:r>
              <a:rPr lang="en-US" spc="-8" dirty="0"/>
              <a:t>t</a:t>
            </a:r>
            <a:r>
              <a:rPr lang="en-US" spc="4" dirty="0"/>
              <a:t>o</a:t>
            </a:r>
            <a:r>
              <a:rPr lang="en-US" spc="-4" dirty="0"/>
              <a:t>r</a:t>
            </a:r>
            <a:r>
              <a:rPr lang="en-US" spc="4" dirty="0"/>
              <a:t>age an</a:t>
            </a:r>
            <a:r>
              <a:rPr lang="en-US" dirty="0"/>
              <a:t>d </a:t>
            </a:r>
            <a:r>
              <a:rPr lang="en-US" spc="4" dirty="0"/>
              <a:t>d</a:t>
            </a:r>
            <a:r>
              <a:rPr lang="en-US" spc="-4" dirty="0"/>
              <a:t>i</a:t>
            </a:r>
            <a:r>
              <a:rPr lang="en-US" spc="4" dirty="0"/>
              <a:t>sp</a:t>
            </a:r>
            <a:r>
              <a:rPr lang="en-US" spc="-4" dirty="0"/>
              <a:t>l</a:t>
            </a:r>
            <a:r>
              <a:rPr lang="en-US" spc="4" dirty="0"/>
              <a:t>ay.</a:t>
            </a:r>
          </a:p>
          <a:p>
            <a:pPr marL="45720" lvl="0" indent="0">
              <a:buNone/>
            </a:pPr>
            <a:endParaRPr lang="en-US" dirty="0" smtClean="0"/>
          </a:p>
          <a:p>
            <a:r>
              <a:rPr lang="en-US" dirty="0"/>
              <a:t>Added cut leafy greens and cut tomatoes or mixture of cut tomatoes that are not modified in a way so that they are unable to support pathogenic microorganism growth or toxin formation.</a:t>
            </a:r>
          </a:p>
          <a:p>
            <a:pPr marL="45720" lvl="0" indent="0">
              <a:buNone/>
            </a:pPr>
            <a:endParaRPr lang="en-US" dirty="0"/>
          </a:p>
        </p:txBody>
      </p:sp>
      <p:sp>
        <p:nvSpPr>
          <p:cNvPr id="4" name="Content Placeholder 3"/>
          <p:cNvSpPr>
            <a:spLocks noGrp="1"/>
          </p:cNvSpPr>
          <p:nvPr>
            <p:ph sz="half" idx="2"/>
          </p:nvPr>
        </p:nvSpPr>
        <p:spPr>
          <a:xfrm>
            <a:off x="6185854" y="1295400"/>
            <a:ext cx="4480560" cy="4529137"/>
          </a:xfrm>
        </p:spPr>
        <p:txBody>
          <a:bodyPr/>
          <a:lstStyle/>
          <a:p>
            <a:pPr marL="0" indent="0">
              <a:buNone/>
            </a:pPr>
            <a:endParaRPr lang="en-US" b="1" dirty="0">
              <a:cs typeface="Arial" panose="020B0604020202020204" pitchFamily="34" charset="0"/>
            </a:endParaRPr>
          </a:p>
          <a:p>
            <a:r>
              <a:rPr lang="en-US" b="1" spc="-83" dirty="0"/>
              <a:t>“T</a:t>
            </a:r>
            <a:r>
              <a:rPr lang="en-US" b="1" dirty="0"/>
              <a:t>im</a:t>
            </a:r>
            <a:r>
              <a:rPr lang="en-US" b="1" spc="8" dirty="0"/>
              <a:t>e</a:t>
            </a:r>
            <a:r>
              <a:rPr lang="en-US" b="1" dirty="0"/>
              <a:t>/Temperature</a:t>
            </a:r>
            <a:r>
              <a:rPr lang="en-US" b="1" spc="-41" dirty="0"/>
              <a:t> </a:t>
            </a:r>
            <a:r>
              <a:rPr lang="en-US" b="1" dirty="0"/>
              <a:t>Co</a:t>
            </a:r>
            <a:r>
              <a:rPr lang="en-US" b="1" spc="8" dirty="0"/>
              <a:t>n</a:t>
            </a:r>
            <a:r>
              <a:rPr lang="en-US" b="1" dirty="0"/>
              <a:t>trol</a:t>
            </a:r>
            <a:r>
              <a:rPr lang="en-US" b="1" spc="-26" dirty="0"/>
              <a:t> </a:t>
            </a:r>
            <a:r>
              <a:rPr lang="en-US" b="1" dirty="0"/>
              <a:t>for</a:t>
            </a:r>
            <a:r>
              <a:rPr lang="en-US" b="1" spc="-15" dirty="0"/>
              <a:t> </a:t>
            </a:r>
            <a:r>
              <a:rPr lang="en-US" b="1" dirty="0"/>
              <a:t>Safety</a:t>
            </a:r>
            <a:r>
              <a:rPr lang="en-US" b="1" spc="-23" dirty="0"/>
              <a:t> </a:t>
            </a:r>
            <a:r>
              <a:rPr lang="en-US" b="1" dirty="0"/>
              <a:t>Fo</a:t>
            </a:r>
            <a:r>
              <a:rPr lang="en-US" b="1" spc="4" dirty="0"/>
              <a:t>o</a:t>
            </a:r>
            <a:r>
              <a:rPr lang="en-US" b="1" dirty="0"/>
              <a:t>d” </a:t>
            </a:r>
            <a:r>
              <a:rPr lang="en-US" dirty="0"/>
              <a:t>(TCS Food)</a:t>
            </a:r>
            <a:r>
              <a:rPr lang="en-US" spc="-11" dirty="0"/>
              <a:t> </a:t>
            </a:r>
            <a:r>
              <a:rPr lang="en-US" dirty="0"/>
              <a:t>me</a:t>
            </a:r>
            <a:r>
              <a:rPr lang="en-US" spc="4" dirty="0"/>
              <a:t>a</a:t>
            </a:r>
            <a:r>
              <a:rPr lang="en-US" dirty="0"/>
              <a:t>ns</a:t>
            </a:r>
            <a:r>
              <a:rPr lang="en-US" spc="-30" dirty="0"/>
              <a:t> </a:t>
            </a:r>
            <a:r>
              <a:rPr lang="en-US" dirty="0"/>
              <a:t>a</a:t>
            </a:r>
            <a:r>
              <a:rPr lang="en-US" spc="-8" dirty="0"/>
              <a:t> </a:t>
            </a:r>
            <a:r>
              <a:rPr lang="en-US" dirty="0"/>
              <a:t>food</a:t>
            </a:r>
            <a:r>
              <a:rPr lang="en-US" spc="-26" dirty="0"/>
              <a:t> </a:t>
            </a:r>
            <a:r>
              <a:rPr lang="en-US" dirty="0"/>
              <a:t>that</a:t>
            </a:r>
            <a:r>
              <a:rPr lang="en-US" spc="-23" dirty="0"/>
              <a:t> </a:t>
            </a:r>
            <a:r>
              <a:rPr lang="en-US" dirty="0"/>
              <a:t>re</a:t>
            </a:r>
            <a:r>
              <a:rPr lang="en-US" spc="4" dirty="0"/>
              <a:t>q</a:t>
            </a:r>
            <a:r>
              <a:rPr lang="en-US" dirty="0"/>
              <a:t>ui</a:t>
            </a:r>
            <a:r>
              <a:rPr lang="en-US" spc="4" dirty="0"/>
              <a:t>r</a:t>
            </a:r>
            <a:r>
              <a:rPr lang="en-US" dirty="0"/>
              <a:t>es tim</a:t>
            </a:r>
            <a:r>
              <a:rPr lang="en-US" spc="4" dirty="0"/>
              <a:t>e</a:t>
            </a:r>
            <a:r>
              <a:rPr lang="en-US" dirty="0"/>
              <a:t>/tem</a:t>
            </a:r>
            <a:r>
              <a:rPr lang="en-US" spc="-11" dirty="0"/>
              <a:t>p</a:t>
            </a:r>
            <a:r>
              <a:rPr lang="en-US" dirty="0"/>
              <a:t>era</a:t>
            </a:r>
            <a:r>
              <a:rPr lang="en-US" spc="-11" dirty="0"/>
              <a:t>t</a:t>
            </a:r>
            <a:r>
              <a:rPr lang="en-US" dirty="0"/>
              <a:t>ure</a:t>
            </a:r>
            <a:r>
              <a:rPr lang="en-US" spc="-38" dirty="0"/>
              <a:t> </a:t>
            </a:r>
            <a:r>
              <a:rPr lang="en-US" dirty="0"/>
              <a:t>co</a:t>
            </a:r>
            <a:r>
              <a:rPr lang="en-US" spc="4" dirty="0"/>
              <a:t>n</a:t>
            </a:r>
            <a:r>
              <a:rPr lang="en-US" dirty="0"/>
              <a:t>trol</a:t>
            </a:r>
            <a:r>
              <a:rPr lang="en-US" spc="-30" dirty="0"/>
              <a:t> </a:t>
            </a:r>
            <a:r>
              <a:rPr lang="en-US" dirty="0"/>
              <a:t>for</a:t>
            </a:r>
            <a:r>
              <a:rPr lang="en-US" spc="-15" dirty="0"/>
              <a:t> </a:t>
            </a:r>
            <a:r>
              <a:rPr lang="en-US" dirty="0"/>
              <a:t>safety</a:t>
            </a:r>
            <a:r>
              <a:rPr lang="en-US" spc="-19" dirty="0"/>
              <a:t> </a:t>
            </a:r>
            <a:r>
              <a:rPr lang="en-US" dirty="0"/>
              <a:t>(T</a:t>
            </a:r>
            <a:r>
              <a:rPr lang="en-US" spc="4" dirty="0"/>
              <a:t>C</a:t>
            </a:r>
            <a:r>
              <a:rPr lang="en-US" dirty="0"/>
              <a:t>S)</a:t>
            </a:r>
            <a:r>
              <a:rPr lang="en-US" spc="-19" dirty="0"/>
              <a:t> </a:t>
            </a:r>
            <a:r>
              <a:rPr lang="en-US" dirty="0"/>
              <a:t>to li</a:t>
            </a:r>
            <a:r>
              <a:rPr lang="en-US" spc="4" dirty="0"/>
              <a:t>m</a:t>
            </a:r>
            <a:r>
              <a:rPr lang="en-US" dirty="0"/>
              <a:t>it</a:t>
            </a:r>
            <a:r>
              <a:rPr lang="en-US" spc="-11" dirty="0"/>
              <a:t> </a:t>
            </a:r>
            <a:r>
              <a:rPr lang="en-US" dirty="0"/>
              <a:t>p</a:t>
            </a:r>
            <a:r>
              <a:rPr lang="en-US" spc="4" dirty="0"/>
              <a:t>a</a:t>
            </a:r>
            <a:r>
              <a:rPr lang="en-US" dirty="0"/>
              <a:t>thogenic</a:t>
            </a:r>
            <a:r>
              <a:rPr lang="en-US" spc="-30" dirty="0"/>
              <a:t> </a:t>
            </a:r>
            <a:r>
              <a:rPr lang="en-US" dirty="0"/>
              <a:t>mic</a:t>
            </a:r>
            <a:r>
              <a:rPr lang="en-US" spc="8" dirty="0"/>
              <a:t>r</a:t>
            </a:r>
            <a:r>
              <a:rPr lang="en-US" dirty="0"/>
              <a:t>o</a:t>
            </a:r>
            <a:r>
              <a:rPr lang="en-US" spc="4" dirty="0"/>
              <a:t>o</a:t>
            </a:r>
            <a:r>
              <a:rPr lang="en-US" dirty="0"/>
              <a:t>r</a:t>
            </a:r>
            <a:r>
              <a:rPr lang="en-US" spc="-11" dirty="0"/>
              <a:t>g</a:t>
            </a:r>
            <a:r>
              <a:rPr lang="en-US" dirty="0"/>
              <a:t>anism</a:t>
            </a:r>
            <a:r>
              <a:rPr lang="en-US" spc="-34" dirty="0"/>
              <a:t> </a:t>
            </a:r>
            <a:r>
              <a:rPr lang="en-US" dirty="0"/>
              <a:t>g</a:t>
            </a:r>
            <a:r>
              <a:rPr lang="en-US" spc="4" dirty="0"/>
              <a:t>r</a:t>
            </a:r>
            <a:r>
              <a:rPr lang="en-US" dirty="0"/>
              <a:t>owth</a:t>
            </a:r>
            <a:r>
              <a:rPr lang="en-US" spc="-26" dirty="0"/>
              <a:t> </a:t>
            </a:r>
            <a:r>
              <a:rPr lang="en-US" dirty="0"/>
              <a:t>or</a:t>
            </a:r>
            <a:r>
              <a:rPr lang="en-US" spc="-15" dirty="0"/>
              <a:t> </a:t>
            </a:r>
            <a:r>
              <a:rPr lang="en-US" dirty="0"/>
              <a:t>toxin for</a:t>
            </a:r>
            <a:r>
              <a:rPr lang="en-US" spc="4" dirty="0"/>
              <a:t>m</a:t>
            </a:r>
            <a:r>
              <a:rPr lang="en-US" dirty="0"/>
              <a:t>a</a:t>
            </a:r>
            <a:r>
              <a:rPr lang="en-US" spc="-8" dirty="0"/>
              <a:t>t</a:t>
            </a:r>
            <a:r>
              <a:rPr lang="en-US" dirty="0"/>
              <a:t>ion.</a:t>
            </a:r>
          </a:p>
          <a:p>
            <a:endParaRPr lang="en-US" dirty="0"/>
          </a:p>
        </p:txBody>
      </p:sp>
      <p:sp>
        <p:nvSpPr>
          <p:cNvPr id="6" name="object 6"/>
          <p:cNvSpPr/>
          <p:nvPr/>
        </p:nvSpPr>
        <p:spPr>
          <a:xfrm>
            <a:off x="8016981" y="4692253"/>
            <a:ext cx="2857500" cy="1943100"/>
          </a:xfrm>
          <a:prstGeom prst="rect">
            <a:avLst/>
          </a:prstGeom>
          <a:blipFill>
            <a:blip r:embed="rId2" cstate="print"/>
            <a:stretch>
              <a:fillRect/>
            </a:stretch>
          </a:blipFill>
          <a:ln w="19050" cmpd="sng">
            <a:solidFill>
              <a:schemeClr val="tx1"/>
            </a:solidFill>
          </a:ln>
        </p:spPr>
        <p:txBody>
          <a:bodyPr wrap="square" lIns="0" tIns="0" rIns="0" bIns="0" rtlCol="0"/>
          <a:lstStyle/>
          <a:p>
            <a:endParaRPr sz="1050" dirty="0"/>
          </a:p>
        </p:txBody>
      </p:sp>
      <p:sp>
        <p:nvSpPr>
          <p:cNvPr id="5" name="object 5"/>
          <p:cNvSpPr/>
          <p:nvPr/>
        </p:nvSpPr>
        <p:spPr>
          <a:xfrm>
            <a:off x="6094414" y="3559968"/>
            <a:ext cx="2752150" cy="1943101"/>
          </a:xfrm>
          <a:prstGeom prst="rect">
            <a:avLst/>
          </a:prstGeom>
          <a:blipFill>
            <a:blip r:embed="rId3" cstate="print"/>
            <a:stretch>
              <a:fillRect/>
            </a:stretch>
          </a:blipFill>
          <a:ln w="19050" cmpd="sng">
            <a:solidFill>
              <a:schemeClr val="tx1"/>
            </a:solidFill>
          </a:ln>
        </p:spPr>
        <p:txBody>
          <a:bodyPr wrap="square" lIns="0" tIns="0" rIns="0" bIns="0" rtlCol="0"/>
          <a:lstStyle/>
          <a:p>
            <a:endParaRPr sz="1050" dirty="0"/>
          </a:p>
        </p:txBody>
      </p:sp>
    </p:spTree>
    <p:extLst>
      <p:ext uri="{BB962C8B-B14F-4D97-AF65-F5344CB8AC3E}">
        <p14:creationId xmlns:p14="http://schemas.microsoft.com/office/powerpoint/2010/main" val="22367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26" dirty="0" smtClean="0">
                <a:solidFill>
                  <a:schemeClr val="tx2"/>
                </a:solidFill>
              </a:rPr>
              <a:t/>
            </a:r>
            <a:br>
              <a:rPr lang="en-US" b="1" spc="-26" dirty="0" smtClean="0">
                <a:solidFill>
                  <a:schemeClr val="tx2"/>
                </a:solidFill>
              </a:rPr>
            </a:br>
            <a:r>
              <a:rPr lang="en-US" b="1" spc="-26" dirty="0">
                <a:solidFill>
                  <a:schemeClr val="tx2"/>
                </a:solidFill>
              </a:rPr>
              <a:t/>
            </a:r>
            <a:br>
              <a:rPr lang="en-US" b="1" spc="-26" dirty="0">
                <a:solidFill>
                  <a:schemeClr val="tx2"/>
                </a:solidFill>
              </a:rPr>
            </a:br>
            <a:r>
              <a:rPr lang="en-US" b="1" spc="-26" dirty="0" smtClean="0">
                <a:solidFill>
                  <a:schemeClr val="tx2"/>
                </a:solidFill>
              </a:rPr>
              <a:t/>
            </a:r>
            <a:br>
              <a:rPr lang="en-US" b="1" spc="-26" dirty="0" smtClean="0">
                <a:solidFill>
                  <a:schemeClr val="tx2"/>
                </a:solidFill>
              </a:rPr>
            </a:br>
            <a:r>
              <a:rPr lang="en-US" b="1" spc="-26" dirty="0" smtClean="0">
                <a:solidFill>
                  <a:schemeClr val="tx2"/>
                </a:solidFill>
              </a:rPr>
              <a:t>CHA</a:t>
            </a:r>
            <a:r>
              <a:rPr lang="en-US" b="1" spc="-23" dirty="0" smtClean="0">
                <a:solidFill>
                  <a:schemeClr val="tx2"/>
                </a:solidFill>
              </a:rPr>
              <a:t>PTER</a:t>
            </a:r>
            <a:r>
              <a:rPr lang="en-US" b="1" spc="15" dirty="0" smtClean="0">
                <a:solidFill>
                  <a:schemeClr val="tx2"/>
                </a:solidFill>
              </a:rPr>
              <a:t> </a:t>
            </a:r>
            <a:r>
              <a:rPr lang="en-US" b="1" spc="-19" dirty="0">
                <a:solidFill>
                  <a:schemeClr val="tx2"/>
                </a:solidFill>
              </a:rPr>
              <a:t>2</a:t>
            </a:r>
            <a:r>
              <a:rPr lang="en-US" b="1" spc="-19" dirty="0" smtClean="0">
                <a:solidFill>
                  <a:schemeClr val="tx2"/>
                </a:solidFill>
              </a:rPr>
              <a:t/>
            </a:r>
            <a:br>
              <a:rPr lang="en-US" b="1" spc="-19" dirty="0" smtClean="0">
                <a:solidFill>
                  <a:schemeClr val="tx2"/>
                </a:solidFill>
              </a:rPr>
            </a:br>
            <a:r>
              <a:rPr lang="en-US" dirty="0"/>
              <a:t/>
            </a:r>
            <a:br>
              <a:rPr lang="en-US" dirty="0"/>
            </a:br>
            <a:r>
              <a:rPr lang="en-US" sz="7200" b="1" spc="-30" dirty="0"/>
              <a:t>M</a:t>
            </a:r>
            <a:r>
              <a:rPr lang="en-US" sz="7200" b="1" spc="-19" dirty="0"/>
              <a:t>a</a:t>
            </a:r>
            <a:r>
              <a:rPr lang="en-US" sz="7200" b="1" spc="-23" dirty="0"/>
              <a:t>n</a:t>
            </a:r>
            <a:r>
              <a:rPr lang="en-US" sz="7200" b="1" spc="-19" dirty="0"/>
              <a:t>a</a:t>
            </a:r>
            <a:r>
              <a:rPr lang="en-US" sz="7200" b="1" spc="-23" dirty="0"/>
              <a:t>gemen</a:t>
            </a:r>
            <a:r>
              <a:rPr lang="en-US" sz="7200" b="1" spc="-11" dirty="0"/>
              <a:t>t</a:t>
            </a:r>
            <a:r>
              <a:rPr lang="en-US" sz="7200" b="1" spc="38" dirty="0"/>
              <a:t> </a:t>
            </a:r>
            <a:r>
              <a:rPr lang="en-US" sz="7200" b="1" spc="-23" dirty="0"/>
              <a:t>an</a:t>
            </a:r>
            <a:r>
              <a:rPr lang="en-US" sz="7200" b="1" spc="-19" dirty="0"/>
              <a:t>d</a:t>
            </a:r>
            <a:r>
              <a:rPr lang="en-US" sz="7200" b="1" spc="8" dirty="0"/>
              <a:t> </a:t>
            </a:r>
            <a:r>
              <a:rPr lang="en-US" sz="7200" b="1" spc="-19" dirty="0"/>
              <a:t>Per</a:t>
            </a:r>
            <a:r>
              <a:rPr lang="en-US" sz="7200" b="1" spc="-23" dirty="0"/>
              <a:t>sonn</a:t>
            </a:r>
            <a:r>
              <a:rPr lang="en-US" sz="7200" b="1" spc="-15" dirty="0"/>
              <a:t>el</a:t>
            </a:r>
            <a:r>
              <a:rPr lang="en-US" sz="7200" b="1" dirty="0"/>
              <a:t/>
            </a:r>
            <a:br>
              <a:rPr lang="en-US" sz="7200" b="1" dirty="0"/>
            </a:br>
            <a:endParaRPr lang="en-US" dirty="0"/>
          </a:p>
        </p:txBody>
      </p:sp>
      <p:sp>
        <p:nvSpPr>
          <p:cNvPr id="3" name="Subtitle 2"/>
          <p:cNvSpPr>
            <a:spLocks noGrp="1"/>
          </p:cNvSpPr>
          <p:nvPr>
            <p:ph type="subTitle" idx="1"/>
          </p:nvPr>
        </p:nvSpPr>
        <p:spPr/>
        <p:txBody>
          <a:bodyPr/>
          <a:lstStyle/>
          <a:p>
            <a:r>
              <a:rPr lang="en-US" dirty="0" smtClean="0"/>
              <a:t>Additions, changes</a:t>
            </a:r>
            <a:endParaRPr lang="en-US" dirty="0"/>
          </a:p>
        </p:txBody>
      </p:sp>
    </p:spTree>
    <p:extLst>
      <p:ext uri="{BB962C8B-B14F-4D97-AF65-F5344CB8AC3E}">
        <p14:creationId xmlns:p14="http://schemas.microsoft.com/office/powerpoint/2010/main" val="64572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solidFill>
                  <a:srgbClr val="FF0000"/>
                </a:solidFill>
              </a:rPr>
              <a:t>590.002(B)</a:t>
            </a:r>
            <a:r>
              <a:rPr lang="en-US" sz="2700" b="1" dirty="0"/>
              <a:t>;</a:t>
            </a:r>
            <a:r>
              <a:rPr lang="en-US" sz="2700" b="1" spc="-26" dirty="0">
                <a:cs typeface="MS PGothic"/>
              </a:rPr>
              <a:t> FC </a:t>
            </a:r>
            <a:r>
              <a:rPr lang="en-US" sz="2700" b="1" dirty="0"/>
              <a:t>2-102.11  Person in Charge – Demonstration</a:t>
            </a:r>
            <a:r>
              <a:rPr lang="en-US" sz="2700" b="1" baseline="26000" dirty="0"/>
              <a:t>Pf</a:t>
            </a:r>
            <a:r>
              <a:rPr lang="en-US" sz="4000" b="1" dirty="0"/>
              <a:t/>
            </a:r>
            <a:br>
              <a:rPr lang="en-US" sz="4000" b="1" dirty="0"/>
            </a:br>
            <a:endParaRPr lang="en-US" dirty="0"/>
          </a:p>
        </p:txBody>
      </p:sp>
      <p:sp>
        <p:nvSpPr>
          <p:cNvPr id="3" name="Content Placeholder 2"/>
          <p:cNvSpPr>
            <a:spLocks noGrp="1"/>
          </p:cNvSpPr>
          <p:nvPr>
            <p:ph idx="1"/>
          </p:nvPr>
        </p:nvSpPr>
        <p:spPr/>
        <p:txBody>
          <a:bodyPr>
            <a:normAutofit/>
          </a:bodyPr>
          <a:lstStyle/>
          <a:p>
            <a:pPr marL="285750" indent="-285750">
              <a:buFont typeface="Arial"/>
              <a:buChar char="•"/>
            </a:pPr>
            <a:r>
              <a:rPr lang="en-US" dirty="0"/>
              <a:t>(A)  Complying with this Code by having no violations of PRIORITY ITEMS during the current inspection; </a:t>
            </a:r>
          </a:p>
          <a:p>
            <a:pPr marL="285750" indent="-285750">
              <a:buFont typeface="Arial"/>
              <a:buChar char="•"/>
            </a:pPr>
            <a:r>
              <a:rPr lang="en-US" dirty="0"/>
              <a:t>(B) Being a certified FOOD protection manager who has shown proficiency of required information through passing a test that is part of an ACCREDITED PROGRAM; </a:t>
            </a:r>
            <a:r>
              <a:rPr lang="en-US" b="1" dirty="0" smtClean="0">
                <a:solidFill>
                  <a:srgbClr val="FF0000"/>
                </a:solidFill>
              </a:rPr>
              <a:t>AND</a:t>
            </a:r>
            <a:endParaRPr lang="en-US" dirty="0"/>
          </a:p>
          <a:p>
            <a:pPr marL="285750" indent="-285750">
              <a:buFont typeface="Arial"/>
              <a:buChar char="•"/>
            </a:pPr>
            <a:r>
              <a:rPr lang="en-US" dirty="0"/>
              <a:t>(C) Responding correctly to the inspector's questions as they relate to the specific FOOD operation. . .  </a:t>
            </a:r>
          </a:p>
          <a:p>
            <a:endParaRPr lang="en-US" dirty="0"/>
          </a:p>
        </p:txBody>
      </p:sp>
      <p:sp>
        <p:nvSpPr>
          <p:cNvPr id="4" name="Rectangle 3"/>
          <p:cNvSpPr/>
          <p:nvPr/>
        </p:nvSpPr>
        <p:spPr>
          <a:xfrm>
            <a:off x="1979612" y="4572000"/>
            <a:ext cx="7314033" cy="923330"/>
          </a:xfrm>
          <a:prstGeom prst="rect">
            <a:avLst/>
          </a:prstGeom>
          <a:solidFill>
            <a:schemeClr val="accent1">
              <a:lumMod val="20000"/>
              <a:lumOff val="80000"/>
            </a:schemeClr>
          </a:solidFill>
          <a:ln w="12700" cmpd="sng">
            <a:solidFill>
              <a:schemeClr val="tx1"/>
            </a:solidFill>
          </a:ln>
        </p:spPr>
        <p:txBody>
          <a:bodyPr wrap="square">
            <a:spAutoFit/>
          </a:bodyPr>
          <a:lstStyle/>
          <a:p>
            <a:r>
              <a:rPr lang="en-US" b="1" spc="-26" dirty="0">
                <a:solidFill>
                  <a:srgbClr val="FF0000"/>
                </a:solidFill>
                <a:latin typeface="MS PGothic"/>
                <a:cs typeface="MS PGothic"/>
              </a:rPr>
              <a:t>NEW: </a:t>
            </a:r>
            <a:r>
              <a:rPr lang="en-US" b="1" dirty="0">
                <a:solidFill>
                  <a:srgbClr val="FF0000"/>
                </a:solidFill>
              </a:rPr>
              <a:t>2-102.11 (C) (9) </a:t>
            </a:r>
            <a:r>
              <a:rPr lang="en-US" dirty="0">
                <a:solidFill>
                  <a:srgbClr val="FF0000"/>
                </a:solidFill>
              </a:rPr>
              <a:t>Describing foods identified as major allergens and the symptoms that a major food allergy could cause in a sensitive individual who has an allergic reaction.</a:t>
            </a:r>
          </a:p>
        </p:txBody>
      </p:sp>
    </p:spTree>
    <p:extLst>
      <p:ext uri="{BB962C8B-B14F-4D97-AF65-F5344CB8AC3E}">
        <p14:creationId xmlns:p14="http://schemas.microsoft.com/office/powerpoint/2010/main" val="147894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4000" b="1" spc="-26" dirty="0" smtClean="0">
                <a:cs typeface="MS PGothic"/>
              </a:rPr>
              <a:t>590.002 </a:t>
            </a:r>
            <a:r>
              <a:rPr lang="en-US" sz="4000" b="1" spc="-26" dirty="0">
                <a:cs typeface="MS PGothic"/>
              </a:rPr>
              <a:t>(D); FC</a:t>
            </a:r>
            <a:r>
              <a:rPr lang="en-US" sz="4000" b="1" spc="-60" dirty="0">
                <a:cs typeface="MS PGothic"/>
              </a:rPr>
              <a:t> </a:t>
            </a:r>
            <a:r>
              <a:rPr lang="en-US" sz="4000" b="1" spc="-19" dirty="0"/>
              <a:t>2-103.11 </a:t>
            </a:r>
            <a:r>
              <a:rPr lang="en-US" sz="4000" b="1" dirty="0">
                <a:cs typeface="Arial" panose="020B0604020202020204" pitchFamily="34" charset="0"/>
              </a:rPr>
              <a:t>PIC </a:t>
            </a:r>
            <a:r>
              <a:rPr lang="en-US" sz="4000" b="1" dirty="0" smtClean="0">
                <a:cs typeface="Arial" panose="020B0604020202020204" pitchFamily="34" charset="0"/>
              </a:rPr>
              <a:t>Duties</a:t>
            </a:r>
            <a:r>
              <a:rPr lang="en-US" sz="4000" b="1" baseline="30000" dirty="0" smtClean="0">
                <a:solidFill>
                  <a:srgbClr val="000000"/>
                </a:solidFill>
              </a:rPr>
              <a:t>Pf</a:t>
            </a:r>
            <a:endParaRPr lang="en-US" sz="4000" dirty="0"/>
          </a:p>
        </p:txBody>
      </p:sp>
      <p:sp>
        <p:nvSpPr>
          <p:cNvPr id="11" name="Rectangle 10"/>
          <p:cNvSpPr/>
          <p:nvPr/>
        </p:nvSpPr>
        <p:spPr>
          <a:xfrm>
            <a:off x="1446212" y="1436023"/>
            <a:ext cx="8875712" cy="1359607"/>
          </a:xfrm>
          <a:prstGeom prst="rect">
            <a:avLst/>
          </a:prstGeom>
          <a:solidFill>
            <a:schemeClr val="accent5">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pPr algn="ctr"/>
            <a:r>
              <a:rPr lang="en-US" sz="1700" dirty="0">
                <a:solidFill>
                  <a:srgbClr val="FF0000"/>
                </a:solidFill>
              </a:rPr>
              <a:t>(F) EMPLOYEES are verifying that FOODS delivered to the FOOD ESTABLISHMENT during non-</a:t>
            </a:r>
          </a:p>
          <a:p>
            <a:pPr algn="ctr"/>
            <a:r>
              <a:rPr lang="en-US" sz="1700" dirty="0">
                <a:solidFill>
                  <a:srgbClr val="FF0000"/>
                </a:solidFill>
              </a:rPr>
              <a:t>      operating hours are from APPROVED sources and are placed into appropriate storage </a:t>
            </a:r>
          </a:p>
          <a:p>
            <a:pPr algn="ctr"/>
            <a:r>
              <a:rPr lang="en-US" sz="1700" dirty="0">
                <a:solidFill>
                  <a:srgbClr val="FF0000"/>
                </a:solidFill>
              </a:rPr>
              <a:t>      locations such that they are maintained at the required temperatures, protected from </a:t>
            </a:r>
          </a:p>
          <a:p>
            <a:pPr algn="ctr"/>
            <a:r>
              <a:rPr lang="en-US" sz="1700" dirty="0">
                <a:solidFill>
                  <a:srgbClr val="FF0000"/>
                </a:solidFill>
              </a:rPr>
              <a:t>      contamination, unadulterated, and accurately presented.</a:t>
            </a:r>
            <a:r>
              <a:rPr lang="en-US" sz="1700" baseline="30000" dirty="0">
                <a:solidFill>
                  <a:srgbClr val="FF0000"/>
                </a:solidFill>
              </a:rPr>
              <a:t> Pf</a:t>
            </a:r>
          </a:p>
        </p:txBody>
      </p:sp>
      <p:sp>
        <p:nvSpPr>
          <p:cNvPr id="17" name="Rectangle 16"/>
          <p:cNvSpPr/>
          <p:nvPr/>
        </p:nvSpPr>
        <p:spPr>
          <a:xfrm>
            <a:off x="1446212" y="3071985"/>
            <a:ext cx="8635376" cy="923330"/>
          </a:xfrm>
          <a:prstGeom prst="rect">
            <a:avLst/>
          </a:prstGeom>
          <a:solidFill>
            <a:schemeClr val="accent5">
              <a:lumMod val="20000"/>
              <a:lumOff val="80000"/>
            </a:schemeClr>
          </a:solidFill>
          <a:ln w="28575" cmpd="sng">
            <a:solidFill>
              <a:schemeClr val="accent5">
                <a:lumMod val="75000"/>
              </a:schemeClr>
            </a:solidFill>
          </a:ln>
        </p:spPr>
        <p:txBody>
          <a:bodyPr wrap="square">
            <a:spAutoFit/>
          </a:bodyPr>
          <a:lstStyle/>
          <a:p>
            <a:pPr marL="400050" indent="-400050" algn="ctr">
              <a:buAutoNum type="romanUcParenBoth"/>
            </a:pPr>
            <a:r>
              <a:rPr lang="en-US" dirty="0">
                <a:solidFill>
                  <a:srgbClr val="FF0000"/>
                </a:solidFill>
              </a:rPr>
              <a:t>EMPLOYEES are properly maintaining the temperatures of TIME/TEMPERATURE </a:t>
            </a:r>
            <a:r>
              <a:rPr lang="en-US" dirty="0" smtClean="0">
                <a:solidFill>
                  <a:srgbClr val="FF0000"/>
                </a:solidFill>
              </a:rPr>
              <a:t> CONTROL </a:t>
            </a:r>
            <a:r>
              <a:rPr lang="en-US" dirty="0">
                <a:solidFill>
                  <a:srgbClr val="FF0000"/>
                </a:solidFill>
              </a:rPr>
              <a:t>FOR SAFETY FOODS during hot and cold holding through daily </a:t>
            </a:r>
            <a:r>
              <a:rPr lang="en-US" dirty="0" smtClean="0">
                <a:solidFill>
                  <a:srgbClr val="FF0000"/>
                </a:solidFill>
              </a:rPr>
              <a:t>     oversight of </a:t>
            </a:r>
            <a:r>
              <a:rPr lang="en-US" dirty="0">
                <a:solidFill>
                  <a:srgbClr val="FF0000"/>
                </a:solidFill>
              </a:rPr>
              <a:t>the EMPLOYEES’ routine monitoring of FOOD temperatures. </a:t>
            </a:r>
            <a:r>
              <a:rPr lang="en-US" baseline="30000" dirty="0">
                <a:solidFill>
                  <a:srgbClr val="FF0000"/>
                </a:solidFill>
              </a:rPr>
              <a:t>Pf</a:t>
            </a:r>
          </a:p>
        </p:txBody>
      </p:sp>
      <p:sp>
        <p:nvSpPr>
          <p:cNvPr id="18" name="Rectangle 17"/>
          <p:cNvSpPr/>
          <p:nvPr/>
        </p:nvSpPr>
        <p:spPr>
          <a:xfrm>
            <a:off x="1446212" y="4495800"/>
            <a:ext cx="8642038" cy="10255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r>
              <a:rPr lang="en-US" dirty="0">
                <a:solidFill>
                  <a:srgbClr val="FF0000"/>
                </a:solidFill>
              </a:rPr>
              <a:t>(M) EMPLOYEES are preventing cross contamination of READY-TO-EAT FOOD with bare </a:t>
            </a:r>
          </a:p>
          <a:p>
            <a:pPr algn="ctr"/>
            <a:r>
              <a:rPr lang="en-US" dirty="0">
                <a:solidFill>
                  <a:srgbClr val="FF0000"/>
                </a:solidFill>
              </a:rPr>
              <a:t>  </a:t>
            </a:r>
            <a:r>
              <a:rPr lang="en-US" dirty="0" smtClean="0">
                <a:solidFill>
                  <a:srgbClr val="FF0000"/>
                </a:solidFill>
              </a:rPr>
              <a:t>      hands </a:t>
            </a:r>
            <a:r>
              <a:rPr lang="en-US" dirty="0">
                <a:solidFill>
                  <a:srgbClr val="FF0000"/>
                </a:solidFill>
              </a:rPr>
              <a:t>by properly using suitable UTENSILS such as deli tissue, spatulas, tongs, </a:t>
            </a:r>
            <a:r>
              <a:rPr lang="en-US" dirty="0" smtClean="0">
                <a:solidFill>
                  <a:srgbClr val="FF0000"/>
                </a:solidFill>
              </a:rPr>
              <a:t>     single-use </a:t>
            </a:r>
            <a:r>
              <a:rPr lang="en-US" dirty="0">
                <a:solidFill>
                  <a:srgbClr val="FF0000"/>
                </a:solidFill>
              </a:rPr>
              <a:t>gloves, or dispensing EQUIPMENT. </a:t>
            </a:r>
            <a:r>
              <a:rPr lang="en-US" baseline="30000" dirty="0">
                <a:solidFill>
                  <a:srgbClr val="FF0000"/>
                </a:solidFill>
              </a:rPr>
              <a:t>Pf</a:t>
            </a:r>
          </a:p>
        </p:txBody>
      </p:sp>
    </p:spTree>
    <p:extLst>
      <p:ext uri="{BB962C8B-B14F-4D97-AF65-F5344CB8AC3E}">
        <p14:creationId xmlns:p14="http://schemas.microsoft.com/office/powerpoint/2010/main" val="299318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4000" b="1" spc="-26" dirty="0" smtClean="0">
                <a:cs typeface="MS PGothic"/>
              </a:rPr>
              <a:t>590.002 </a:t>
            </a:r>
            <a:r>
              <a:rPr lang="en-US" sz="4000" b="1" spc="-26" dirty="0">
                <a:cs typeface="MS PGothic"/>
              </a:rPr>
              <a:t>(D); FC</a:t>
            </a:r>
            <a:r>
              <a:rPr lang="en-US" sz="4000" b="1" spc="-60" dirty="0">
                <a:cs typeface="MS PGothic"/>
              </a:rPr>
              <a:t> </a:t>
            </a:r>
            <a:r>
              <a:rPr lang="en-US" sz="4000" b="1" spc="-19" dirty="0"/>
              <a:t>2-103.11 </a:t>
            </a:r>
            <a:r>
              <a:rPr lang="en-US" sz="4000" b="1" dirty="0">
                <a:cs typeface="Arial" panose="020B0604020202020204" pitchFamily="34" charset="0"/>
              </a:rPr>
              <a:t>PIC </a:t>
            </a:r>
            <a:r>
              <a:rPr lang="en-US" sz="4000" b="1" dirty="0" smtClean="0">
                <a:cs typeface="Arial" panose="020B0604020202020204" pitchFamily="34" charset="0"/>
              </a:rPr>
              <a:t>Duties</a:t>
            </a:r>
            <a:r>
              <a:rPr lang="en-US" sz="4000" b="1" baseline="30000" dirty="0" smtClean="0">
                <a:solidFill>
                  <a:srgbClr val="000000"/>
                </a:solidFill>
              </a:rPr>
              <a:t>Pf</a:t>
            </a:r>
            <a:endParaRPr lang="en-US" sz="4000" dirty="0"/>
          </a:p>
        </p:txBody>
      </p:sp>
      <p:sp>
        <p:nvSpPr>
          <p:cNvPr id="8" name="Rectangle 7"/>
          <p:cNvSpPr/>
          <p:nvPr/>
        </p:nvSpPr>
        <p:spPr>
          <a:xfrm>
            <a:off x="1424029" y="1752600"/>
            <a:ext cx="8642038" cy="1025525"/>
          </a:xfrm>
          <a:prstGeom prst="rect">
            <a:avLst/>
          </a:prstGeom>
          <a:solidFill>
            <a:schemeClr val="accent5">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r>
              <a:rPr lang="en-US" dirty="0">
                <a:solidFill>
                  <a:schemeClr val="tx1"/>
                </a:solidFill>
              </a:rPr>
              <a:t>(N) EMPLOYEES are properly trained in FOOD safety, </a:t>
            </a:r>
            <a:r>
              <a:rPr lang="en-US" dirty="0">
                <a:solidFill>
                  <a:srgbClr val="FF0000"/>
                </a:solidFill>
              </a:rPr>
              <a:t>including food allergy awareness</a:t>
            </a:r>
            <a:r>
              <a:rPr lang="en-US" dirty="0">
                <a:solidFill>
                  <a:schemeClr val="tx1"/>
                </a:solidFill>
              </a:rPr>
              <a:t>, as it relates to their assigned duties </a:t>
            </a:r>
            <a:r>
              <a:rPr lang="en-US" baseline="30000" dirty="0">
                <a:solidFill>
                  <a:schemeClr val="tx1"/>
                </a:solidFill>
              </a:rPr>
              <a:t>Pf</a:t>
            </a:r>
          </a:p>
        </p:txBody>
      </p:sp>
      <p:sp>
        <p:nvSpPr>
          <p:cNvPr id="9" name="Rectangle 8"/>
          <p:cNvSpPr/>
          <p:nvPr/>
        </p:nvSpPr>
        <p:spPr>
          <a:xfrm>
            <a:off x="1424029" y="2971800"/>
            <a:ext cx="8635376" cy="1138773"/>
          </a:xfrm>
          <a:prstGeom prst="rect">
            <a:avLst/>
          </a:prstGeom>
          <a:solidFill>
            <a:schemeClr val="accent5">
              <a:lumMod val="20000"/>
              <a:lumOff val="80000"/>
              <a:alpha val="25000"/>
            </a:schemeClr>
          </a:solidFill>
          <a:ln w="28575" cmpd="sng">
            <a:solidFill>
              <a:schemeClr val="accent5">
                <a:lumMod val="75000"/>
              </a:schemeClr>
            </a:solidFill>
          </a:ln>
        </p:spPr>
        <p:txBody>
          <a:bodyPr wrap="square">
            <a:spAutoFit/>
          </a:bodyPr>
          <a:lstStyle/>
          <a:p>
            <a:r>
              <a:rPr lang="en-US" sz="1700" dirty="0"/>
              <a:t>(O) FOOD EMPLOYEES and CONDITIONAL EMPLOYEES are informed </a:t>
            </a:r>
            <a:r>
              <a:rPr lang="en-US" sz="1700" i="1" dirty="0">
                <a:solidFill>
                  <a:srgbClr val="FF0000"/>
                </a:solidFill>
              </a:rPr>
              <a:t>in a verifiable manner </a:t>
            </a:r>
            <a:r>
              <a:rPr lang="en-US" sz="1700" dirty="0"/>
              <a:t>of their responsibility to report in accordance with LAW, to the PERSON IN CHARGE, information about their health and activities as they relate to diseases that are transmissible through FOOD, as specified under ¶ 2-201.11(A). </a:t>
            </a:r>
            <a:r>
              <a:rPr lang="en-US" sz="1700" baseline="30000" dirty="0"/>
              <a:t>Pf</a:t>
            </a:r>
          </a:p>
        </p:txBody>
      </p:sp>
      <p:sp>
        <p:nvSpPr>
          <p:cNvPr id="10" name="Rectangle 9"/>
          <p:cNvSpPr/>
          <p:nvPr/>
        </p:nvSpPr>
        <p:spPr>
          <a:xfrm>
            <a:off x="1433222" y="4326902"/>
            <a:ext cx="8635376" cy="830997"/>
          </a:xfrm>
          <a:prstGeom prst="rect">
            <a:avLst/>
          </a:prstGeom>
          <a:solidFill>
            <a:schemeClr val="accent5">
              <a:lumMod val="20000"/>
              <a:lumOff val="80000"/>
              <a:alpha val="25000"/>
            </a:schemeClr>
          </a:solidFill>
          <a:ln w="28575" cmpd="sng">
            <a:solidFill>
              <a:schemeClr val="accent5">
                <a:lumMod val="75000"/>
              </a:schemeClr>
            </a:solidFill>
          </a:ln>
        </p:spPr>
        <p:txBody>
          <a:bodyPr wrap="square">
            <a:spAutoFit/>
          </a:bodyPr>
          <a:lstStyle/>
          <a:p>
            <a:r>
              <a:rPr lang="en-US" dirty="0">
                <a:solidFill>
                  <a:srgbClr val="FF0000"/>
                </a:solidFill>
              </a:rPr>
              <a:t>(P) Written procedures and plans, where specified by this Code and as developed by </a:t>
            </a:r>
            <a:r>
              <a:rPr lang="en-US" dirty="0" smtClean="0">
                <a:solidFill>
                  <a:srgbClr val="FF0000"/>
                </a:solidFill>
              </a:rPr>
              <a:t>the FOOD </a:t>
            </a:r>
            <a:r>
              <a:rPr lang="en-US" dirty="0">
                <a:solidFill>
                  <a:srgbClr val="FF0000"/>
                </a:solidFill>
              </a:rPr>
              <a:t>ESTABLISHMENT, are maintained and implemented as required. </a:t>
            </a:r>
            <a:r>
              <a:rPr lang="en-US" baseline="30000" dirty="0" smtClean="0">
                <a:solidFill>
                  <a:srgbClr val="FF0000"/>
                </a:solidFill>
              </a:rPr>
              <a:t>Pf</a:t>
            </a:r>
          </a:p>
          <a:p>
            <a:endParaRPr lang="en-US" baseline="30000" dirty="0">
              <a:solidFill>
                <a:srgbClr val="FF0000"/>
              </a:solidFill>
            </a:endParaRPr>
          </a:p>
        </p:txBody>
      </p:sp>
    </p:spTree>
    <p:extLst>
      <p:ext uri="{BB962C8B-B14F-4D97-AF65-F5344CB8AC3E}">
        <p14:creationId xmlns:p14="http://schemas.microsoft.com/office/powerpoint/2010/main" val="79532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429" algn="ctr"/>
            <a:r>
              <a:rPr lang="en-US" b="1" spc="-30" dirty="0"/>
              <a:t>Employee Health &amp; Hygiene</a:t>
            </a:r>
            <a:endParaRPr lang="en-US" b="1" dirty="0"/>
          </a:p>
        </p:txBody>
      </p:sp>
      <p:sp>
        <p:nvSpPr>
          <p:cNvPr id="3" name="Text Placeholder 2"/>
          <p:cNvSpPr>
            <a:spLocks noGrp="1"/>
          </p:cNvSpPr>
          <p:nvPr>
            <p:ph type="body" idx="1"/>
          </p:nvPr>
        </p:nvSpPr>
        <p:spPr>
          <a:xfrm>
            <a:off x="1522414" y="1624372"/>
            <a:ext cx="6629398" cy="737828"/>
          </a:xfrm>
        </p:spPr>
        <p:txBody>
          <a:bodyPr>
            <a:normAutofit/>
          </a:bodyPr>
          <a:lstStyle/>
          <a:p>
            <a:r>
              <a:rPr lang="en-US" sz="2000" b="1" spc="-26" dirty="0">
                <a:cs typeface="MS PGothic"/>
              </a:rPr>
              <a:t>590.002 (E); FC </a:t>
            </a:r>
            <a:r>
              <a:rPr lang="en-US" sz="2000" b="1" spc="-19" dirty="0"/>
              <a:t>2-201.11 </a:t>
            </a:r>
            <a:r>
              <a:rPr lang="en-US" sz="2000" b="1" dirty="0">
                <a:cs typeface="Arial" panose="020B0604020202020204" pitchFamily="34" charset="0"/>
              </a:rPr>
              <a:t>Reportable Symptoms</a:t>
            </a:r>
            <a:endParaRPr lang="en-US" sz="1800" b="1" dirty="0">
              <a:cs typeface="Arial" panose="020B0604020202020204" pitchFamily="34" charset="0"/>
            </a:endParaRPr>
          </a:p>
          <a:p>
            <a:endParaRPr lang="en-US" dirty="0"/>
          </a:p>
        </p:txBody>
      </p:sp>
      <p:sp>
        <p:nvSpPr>
          <p:cNvPr id="4" name="Content Placeholder 3"/>
          <p:cNvSpPr>
            <a:spLocks noGrp="1"/>
          </p:cNvSpPr>
          <p:nvPr>
            <p:ph sz="half" idx="2"/>
          </p:nvPr>
        </p:nvSpPr>
        <p:spPr/>
        <p:txBody>
          <a:bodyPr/>
          <a:lstStyle/>
          <a:p>
            <a:r>
              <a:rPr lang="en-US" altLang="en-US" dirty="0">
                <a:solidFill>
                  <a:srgbClr val="231F20"/>
                </a:solidFill>
                <a:ea typeface="ＭＳ Ｐゴシック" panose="020B0600070205080204" pitchFamily="34" charset="-128"/>
              </a:rPr>
              <a:t>Vomiting</a:t>
            </a:r>
          </a:p>
          <a:p>
            <a:r>
              <a:rPr lang="en-US" altLang="en-US" dirty="0">
                <a:solidFill>
                  <a:srgbClr val="231F20"/>
                </a:solidFill>
                <a:ea typeface="ＭＳ Ｐゴシック" panose="020B0600070205080204" pitchFamily="34" charset="-128"/>
              </a:rPr>
              <a:t>Diarrhea</a:t>
            </a:r>
          </a:p>
          <a:p>
            <a:r>
              <a:rPr lang="en-US" altLang="en-US" dirty="0">
                <a:solidFill>
                  <a:srgbClr val="231F20"/>
                </a:solidFill>
                <a:ea typeface="ＭＳ Ｐゴシック" panose="020B0600070205080204" pitchFamily="34" charset="-128"/>
              </a:rPr>
              <a:t>Jaundice</a:t>
            </a:r>
          </a:p>
          <a:p>
            <a:r>
              <a:rPr lang="en-US" altLang="en-US" dirty="0">
                <a:solidFill>
                  <a:srgbClr val="231F20"/>
                </a:solidFill>
                <a:ea typeface="ＭＳ Ｐゴシック" panose="020B0600070205080204" pitchFamily="34" charset="-128"/>
              </a:rPr>
              <a:t>Fever with Sore Throat</a:t>
            </a:r>
          </a:p>
          <a:p>
            <a:r>
              <a:rPr lang="en-US" altLang="en-US" dirty="0">
                <a:solidFill>
                  <a:srgbClr val="231F20"/>
                </a:solidFill>
                <a:ea typeface="ＭＳ Ｐゴシック" panose="020B0600070205080204" pitchFamily="34" charset="-128"/>
              </a:rPr>
              <a:t>Lesions containing pus on hand, wrist or exposed portions of the arm </a:t>
            </a:r>
          </a:p>
          <a:p>
            <a:r>
              <a:rPr lang="en-US" altLang="en-US" strike="sngStrike" dirty="0">
                <a:solidFill>
                  <a:srgbClr val="FF0000"/>
                </a:solidFill>
                <a:ea typeface="ＭＳ Ｐゴシック" panose="020B0600070205080204" pitchFamily="34" charset="-128"/>
              </a:rPr>
              <a:t>Fever</a:t>
            </a:r>
            <a:r>
              <a:rPr lang="en-US" altLang="en-US" dirty="0">
                <a:solidFill>
                  <a:srgbClr val="FF0000"/>
                </a:solidFill>
                <a:ea typeface="ＭＳ Ｐゴシック" panose="020B0600070205080204" pitchFamily="34" charset="-128"/>
              </a:rPr>
              <a:t>  </a:t>
            </a:r>
            <a:r>
              <a:rPr lang="en-US" altLang="en-US" dirty="0">
                <a:ea typeface="ＭＳ Ｐゴシック" panose="020B0600070205080204" pitchFamily="34" charset="-128"/>
              </a:rPr>
              <a:t>(no longer reportable)</a:t>
            </a:r>
          </a:p>
        </p:txBody>
      </p:sp>
    </p:spTree>
    <p:extLst>
      <p:ext uri="{BB962C8B-B14F-4D97-AF65-F5344CB8AC3E}">
        <p14:creationId xmlns:p14="http://schemas.microsoft.com/office/powerpoint/2010/main" val="49927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6" dirty="0">
                <a:cs typeface="MS PGothic"/>
              </a:rPr>
              <a:t>590.002 (E); FC </a:t>
            </a:r>
            <a:r>
              <a:rPr lang="en-US" b="1" spc="-19" dirty="0"/>
              <a:t>2-201.11; FC 2-201.11 </a:t>
            </a:r>
            <a:br>
              <a:rPr lang="en-US" b="1" spc="-19" dirty="0"/>
            </a:br>
            <a:r>
              <a:rPr lang="en-US" altLang="en-US" b="1" dirty="0">
                <a:ea typeface="ＭＳ Ｐゴシック" panose="020B0600070205080204" pitchFamily="34" charset="-128"/>
              </a:rPr>
              <a:t>Reportable History of Exposure </a:t>
            </a:r>
            <a:endParaRPr lang="en-US" dirty="0"/>
          </a:p>
        </p:txBody>
      </p:sp>
      <p:sp>
        <p:nvSpPr>
          <p:cNvPr id="3" name="Rectangle 9"/>
          <p:cNvSpPr>
            <a:spLocks noChangeArrowheads="1"/>
          </p:cNvSpPr>
          <p:nvPr/>
        </p:nvSpPr>
        <p:spPr bwMode="auto">
          <a:xfrm>
            <a:off x="1370012" y="1676400"/>
            <a:ext cx="8791495" cy="4639732"/>
          </a:xfrm>
          <a:prstGeom prst="rect">
            <a:avLst/>
          </a:prstGeom>
          <a:noFill/>
          <a:ln>
            <a:noFill/>
          </a:ln>
          <a:effectLst/>
          <a:extLst/>
        </p:spPr>
        <p:txBody>
          <a:bodyPr wrap="square">
            <a:spAutoFit/>
          </a:bodyPr>
          <a:lstStyle/>
          <a:p>
            <a:pPr marL="285750" lvl="0" indent="-285750">
              <a:buFont typeface="Arial"/>
              <a:buChar char="•"/>
            </a:pPr>
            <a:r>
              <a:rPr lang="en-US" dirty="0"/>
              <a:t>Exposure to, or suspicion of causing any confirmed outbreak of the diseases listed below:</a:t>
            </a:r>
          </a:p>
          <a:p>
            <a:pPr marL="257175" lvl="2" indent="-257175">
              <a:spcBef>
                <a:spcPts val="225"/>
              </a:spcBef>
              <a:buClr>
                <a:schemeClr val="accent1"/>
              </a:buClr>
              <a:buSzPct val="100000"/>
              <a:buFont typeface="Arial"/>
              <a:buChar char="•"/>
              <a:defRPr/>
            </a:pPr>
            <a:endParaRPr lang="en-US" sz="800" dirty="0">
              <a:ea typeface="ＭＳ Ｐゴシック" charset="0"/>
              <a:cs typeface="Arial Narrow"/>
            </a:endParaRPr>
          </a:p>
          <a:p>
            <a:pPr marL="285750" lvl="0" indent="-285750">
              <a:buFont typeface="Arial"/>
              <a:buChar char="•"/>
            </a:pPr>
            <a:r>
              <a:rPr lang="en-US" dirty="0"/>
              <a:t>A household member has been diagnosed with one or more of the diseases listed below:</a:t>
            </a:r>
          </a:p>
          <a:p>
            <a:pPr marL="171450" lvl="0" indent="-171450">
              <a:buFont typeface="Arial"/>
              <a:buChar char="•"/>
            </a:pPr>
            <a:endParaRPr lang="en-US" sz="800" dirty="0"/>
          </a:p>
          <a:p>
            <a:pPr marL="285750" lvl="0" indent="-285750">
              <a:buFont typeface="Arial"/>
              <a:buChar char="•"/>
            </a:pPr>
            <a:r>
              <a:rPr lang="en-US" dirty="0"/>
              <a:t>A household member attended, or is working in a setting experiencing a confirmed outbreak of one of the diseases listed below:</a:t>
            </a:r>
          </a:p>
          <a:p>
            <a:pPr lvl="0"/>
            <a:endParaRPr lang="en-US" sz="1200" dirty="0"/>
          </a:p>
          <a:p>
            <a:pPr marL="600075" lvl="3" indent="-257175">
              <a:spcBef>
                <a:spcPts val="225"/>
              </a:spcBef>
              <a:buClr>
                <a:schemeClr val="accent1"/>
              </a:buClr>
              <a:buSzPct val="100000"/>
              <a:buFont typeface="Lucida Grande"/>
              <a:buChar char="●"/>
              <a:defRPr/>
            </a:pPr>
            <a:r>
              <a:rPr lang="en-US" sz="1600" dirty="0">
                <a:solidFill>
                  <a:srgbClr val="231F20"/>
                </a:solidFill>
                <a:ea typeface="ＭＳ Ｐゴシック" charset="0"/>
                <a:cs typeface="Arial Narrow"/>
              </a:rPr>
              <a:t>Norovirus </a:t>
            </a:r>
            <a:r>
              <a:rPr lang="en-US" sz="1600" dirty="0">
                <a:solidFill>
                  <a:srgbClr val="FF0000"/>
                </a:solidFill>
                <a:ea typeface="ＭＳ Ｐゴシック" charset="0"/>
                <a:cs typeface="Arial Narrow"/>
              </a:rPr>
              <a:t>within the past 48 hours after last exposure</a:t>
            </a:r>
          </a:p>
          <a:p>
            <a:pPr marL="600075" lvl="3" indent="-257175">
              <a:spcBef>
                <a:spcPts val="225"/>
              </a:spcBef>
              <a:buClr>
                <a:schemeClr val="accent1"/>
              </a:buClr>
              <a:buSzPct val="100000"/>
              <a:buFont typeface="Lucida Grande"/>
              <a:buChar char="●"/>
              <a:defRPr/>
            </a:pPr>
            <a:r>
              <a:rPr lang="en-US" sz="1600" dirty="0">
                <a:solidFill>
                  <a:srgbClr val="FF0000"/>
                </a:solidFill>
                <a:ea typeface="ＭＳ Ｐゴシック" charset="0"/>
                <a:cs typeface="Arial Narrow"/>
              </a:rPr>
              <a:t>Shiga toxin-producing </a:t>
            </a:r>
            <a:r>
              <a:rPr lang="en-US" sz="1600" i="1" dirty="0">
                <a:solidFill>
                  <a:srgbClr val="FF0000"/>
                </a:solidFill>
                <a:ea typeface="ＭＳ Ｐゴシック" charset="0"/>
                <a:cs typeface="Arial Narrow"/>
              </a:rPr>
              <a:t>E. coli </a:t>
            </a:r>
            <a:r>
              <a:rPr lang="en-US" sz="1600" dirty="0">
                <a:solidFill>
                  <a:srgbClr val="FF0000"/>
                </a:solidFill>
                <a:ea typeface="ＭＳ Ｐゴシック" charset="0"/>
                <a:cs typeface="Arial Narrow"/>
              </a:rPr>
              <a:t>(STEC) </a:t>
            </a:r>
            <a:r>
              <a:rPr lang="en-US" sz="1600" dirty="0">
                <a:solidFill>
                  <a:srgbClr val="231F20"/>
                </a:solidFill>
                <a:ea typeface="ＭＳ Ｐゴシック" charset="0"/>
                <a:cs typeface="Arial Narrow"/>
              </a:rPr>
              <a:t>or </a:t>
            </a:r>
            <a:r>
              <a:rPr lang="en-US" sz="1600" i="1" dirty="0">
                <a:solidFill>
                  <a:srgbClr val="231F20"/>
                </a:solidFill>
                <a:ea typeface="ＭＳ Ｐゴシック" charset="0"/>
                <a:cs typeface="Arial Narrow"/>
              </a:rPr>
              <a:t>Shigella</a:t>
            </a:r>
            <a:r>
              <a:rPr lang="en-US" sz="1600" dirty="0">
                <a:ea typeface="ＭＳ Ｐゴシック" charset="0"/>
                <a:cs typeface="Arial Narrow"/>
              </a:rPr>
              <a:t> </a:t>
            </a:r>
            <a:r>
              <a:rPr lang="en-US" sz="1600" dirty="0">
                <a:solidFill>
                  <a:srgbClr val="231F20"/>
                </a:solidFill>
                <a:ea typeface="ＭＳ Ｐゴシック" charset="0"/>
                <a:cs typeface="Arial Narrow"/>
              </a:rPr>
              <a:t>spp</a:t>
            </a:r>
            <a:r>
              <a:rPr lang="en-US" sz="1600" dirty="0">
                <a:ea typeface="ＭＳ Ｐゴシック" charset="0"/>
                <a:cs typeface="Arial Narrow"/>
              </a:rPr>
              <a:t>. </a:t>
            </a:r>
            <a:r>
              <a:rPr lang="en-US" sz="1600" dirty="0">
                <a:solidFill>
                  <a:srgbClr val="FF0000"/>
                </a:solidFill>
                <a:ea typeface="ＭＳ Ｐゴシック" charset="0"/>
                <a:cs typeface="Arial Narrow"/>
              </a:rPr>
              <a:t>within the past 3 days of the last exposure</a:t>
            </a:r>
          </a:p>
          <a:p>
            <a:pPr marL="603504" lvl="2" indent="-260604">
              <a:spcBef>
                <a:spcPts val="450"/>
              </a:spcBef>
              <a:buClr>
                <a:schemeClr val="accent1"/>
              </a:buClr>
              <a:buSzPct val="75000"/>
              <a:buFont typeface="Wingdings" charset="0"/>
              <a:buChar char="l"/>
              <a:defRPr/>
            </a:pPr>
            <a:r>
              <a:rPr lang="en-US" sz="1600" i="1" dirty="0">
                <a:solidFill>
                  <a:srgbClr val="FF0000"/>
                </a:solidFill>
                <a:ea typeface="ＭＳ Ｐゴシック" charset="0"/>
                <a:cs typeface="Arial Narrow"/>
              </a:rPr>
              <a:t>Salmonella </a:t>
            </a:r>
            <a:r>
              <a:rPr lang="en-US" sz="1600" dirty="0">
                <a:solidFill>
                  <a:srgbClr val="FF0000"/>
                </a:solidFill>
                <a:ea typeface="ＭＳ Ｐゴシック" charset="0"/>
                <a:cs typeface="Arial Narrow"/>
              </a:rPr>
              <a:t>typhi within the past 14 days of the last exposure</a:t>
            </a:r>
          </a:p>
          <a:p>
            <a:pPr marL="603504" lvl="2" indent="-260604">
              <a:spcBef>
                <a:spcPts val="450"/>
              </a:spcBef>
              <a:buClr>
                <a:schemeClr val="accent1"/>
              </a:buClr>
              <a:buSzPct val="75000"/>
              <a:buFont typeface="Wingdings" charset="0"/>
              <a:buChar char="l"/>
              <a:defRPr/>
            </a:pPr>
            <a:r>
              <a:rPr lang="en-US" sz="1600" dirty="0">
                <a:solidFill>
                  <a:srgbClr val="231F20"/>
                </a:solidFill>
                <a:ea typeface="ＭＳ Ｐゴシック" charset="0"/>
                <a:cs typeface="Arial Narrow"/>
              </a:rPr>
              <a:t>Hepatitis A </a:t>
            </a:r>
            <a:r>
              <a:rPr lang="en-US" sz="1600" dirty="0">
                <a:solidFill>
                  <a:srgbClr val="FF0000"/>
                </a:solidFill>
                <a:ea typeface="ＭＳ Ｐゴシック" charset="0"/>
                <a:cs typeface="Arial Narrow"/>
              </a:rPr>
              <a:t>within the past 30 days of the last exposure</a:t>
            </a:r>
          </a:p>
          <a:p>
            <a:pPr lvl="0"/>
            <a:endParaRPr lang="en-US" sz="800" dirty="0"/>
          </a:p>
          <a:p>
            <a:pPr lvl="1">
              <a:spcBef>
                <a:spcPts val="450"/>
              </a:spcBef>
              <a:buClr>
                <a:schemeClr val="accent1"/>
              </a:buClr>
              <a:buSzPct val="75000"/>
              <a:defRPr/>
            </a:pPr>
            <a:r>
              <a:rPr lang="en-US" dirty="0">
                <a:solidFill>
                  <a:srgbClr val="231F20"/>
                </a:solidFill>
                <a:ea typeface="ＭＳ Ｐゴシック" charset="0"/>
                <a:cs typeface="Arial Narrow"/>
              </a:rPr>
              <a:t>Remind employees to report reportable symptoms and ensure compliance with good hygienic practices, handwashing, and no bare hand contact with ready-to-eat foods. </a:t>
            </a:r>
          </a:p>
        </p:txBody>
      </p:sp>
    </p:spTree>
    <p:extLst>
      <p:ext uri="{BB962C8B-B14F-4D97-AF65-F5344CB8AC3E}">
        <p14:creationId xmlns:p14="http://schemas.microsoft.com/office/powerpoint/2010/main" val="28824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6" dirty="0">
                <a:solidFill>
                  <a:srgbClr val="FF0000"/>
                </a:solidFill>
                <a:cs typeface="MS PGothic"/>
              </a:rPr>
              <a:t>590.002 (G); FC </a:t>
            </a:r>
            <a:r>
              <a:rPr lang="en-US" b="1" spc="-19" dirty="0">
                <a:solidFill>
                  <a:srgbClr val="FF0000"/>
                </a:solidFill>
              </a:rPr>
              <a:t>2-201.20 </a:t>
            </a:r>
            <a:br>
              <a:rPr lang="en-US" b="1" spc="-19" dirty="0">
                <a:solidFill>
                  <a:srgbClr val="FF0000"/>
                </a:solidFill>
              </a:rPr>
            </a:br>
            <a:endParaRPr lang="en-US" dirty="0"/>
          </a:p>
        </p:txBody>
      </p:sp>
      <p:sp>
        <p:nvSpPr>
          <p:cNvPr id="3" name="Content Placeholder 2"/>
          <p:cNvSpPr>
            <a:spLocks noGrp="1"/>
          </p:cNvSpPr>
          <p:nvPr>
            <p:ph idx="1"/>
          </p:nvPr>
        </p:nvSpPr>
        <p:spPr/>
        <p:txBody>
          <a:bodyPr/>
          <a:lstStyle/>
          <a:p>
            <a:r>
              <a:rPr lang="en-US" b="1" dirty="0">
                <a:solidFill>
                  <a:srgbClr val="FF0000"/>
                </a:solidFill>
              </a:rPr>
              <a:t>Prevention </a:t>
            </a:r>
            <a:r>
              <a:rPr lang="en-US" b="1" dirty="0" smtClean="0">
                <a:solidFill>
                  <a:srgbClr val="FF0000"/>
                </a:solidFill>
              </a:rPr>
              <a:t>of </a:t>
            </a:r>
            <a:r>
              <a:rPr lang="en-US" b="1" dirty="0">
                <a:solidFill>
                  <a:srgbClr val="FF0000"/>
                </a:solidFill>
              </a:rPr>
              <a:t>Foodborne Cases of Viral </a:t>
            </a:r>
            <a:r>
              <a:rPr lang="en-US" b="1" dirty="0" smtClean="0">
                <a:solidFill>
                  <a:srgbClr val="FF0000"/>
                </a:solidFill>
              </a:rPr>
              <a:t>Gastroenteritis</a:t>
            </a:r>
          </a:p>
          <a:p>
            <a:pPr marL="0" indent="0">
              <a:buNone/>
            </a:pPr>
            <a:r>
              <a:rPr lang="en-US" dirty="0">
                <a:solidFill>
                  <a:srgbClr val="FF0000"/>
                </a:solidFill>
              </a:rPr>
              <a:t>This is a completely new section of 105 CMR 590:</a:t>
            </a:r>
          </a:p>
          <a:p>
            <a:pPr marL="0" indent="0">
              <a:buNone/>
            </a:pPr>
            <a:r>
              <a:rPr lang="en-US" dirty="0"/>
              <a:t>Food handlers who test positive for Norwalk virus, Norwalk-like virus, or any other calicivirus shall be excluded from handling duties for either 72 hours past the resolution of symptoms, or 72 hours past the date the positive specimen was provided, whichever occurs last. </a:t>
            </a:r>
          </a:p>
          <a:p>
            <a:pPr marL="0" indent="0">
              <a:buNone/>
            </a:pPr>
            <a:r>
              <a:rPr lang="en-US" dirty="0"/>
              <a:t>In outbreak circumstances consistent with Norwalk virus, Norwalk-like virus, or any other calicivirus infection, affecting patrons or food handlers, food handling facility employees may be required to provide stool specimens for testing.</a:t>
            </a:r>
            <a:endParaRPr lang="en-US" sz="1800" dirty="0"/>
          </a:p>
          <a:p>
            <a:endParaRPr lang="en-US" dirty="0"/>
          </a:p>
        </p:txBody>
      </p:sp>
    </p:spTree>
    <p:extLst>
      <p:ext uri="{BB962C8B-B14F-4D97-AF65-F5344CB8AC3E}">
        <p14:creationId xmlns:p14="http://schemas.microsoft.com/office/powerpoint/2010/main" val="13446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6" dirty="0">
                <a:cs typeface="MS PGothic"/>
              </a:rPr>
              <a:t>Responding to Contamination Events</a:t>
            </a:r>
            <a:br>
              <a:rPr lang="en-US" b="1" spc="-26" dirty="0">
                <a:cs typeface="MS PGothic"/>
              </a:rPr>
            </a:br>
            <a:endParaRPr lang="en-US" dirty="0"/>
          </a:p>
        </p:txBody>
      </p:sp>
      <p:sp>
        <p:nvSpPr>
          <p:cNvPr id="3" name="Picture Placeholder 2"/>
          <p:cNvSpPr>
            <a:spLocks noGrp="1"/>
          </p:cNvSpPr>
          <p:nvPr>
            <p:ph type="pic" sz="quarter" idx="13"/>
          </p:nvPr>
        </p:nvSpPr>
        <p:spPr>
          <a:xfrm rot="180000">
            <a:off x="371843" y="188896"/>
            <a:ext cx="1446157" cy="1965874"/>
          </a:xfrm>
        </p:spPr>
      </p:sp>
      <p:sp>
        <p:nvSpPr>
          <p:cNvPr id="4" name="Content Placeholder 3"/>
          <p:cNvSpPr>
            <a:spLocks noGrp="1"/>
          </p:cNvSpPr>
          <p:nvPr>
            <p:ph idx="1"/>
          </p:nvPr>
        </p:nvSpPr>
        <p:spPr/>
        <p:txBody>
          <a:bodyPr>
            <a:normAutofit/>
          </a:bodyPr>
          <a:lstStyle/>
          <a:p>
            <a:r>
              <a:rPr lang="en-US" dirty="0">
                <a:solidFill>
                  <a:srgbClr val="FF0000"/>
                </a:solidFill>
              </a:rPr>
              <a:t>Completely new subpart to Chapter 2 of the FDA Food </a:t>
            </a:r>
            <a:r>
              <a:rPr lang="en-US" dirty="0" smtClean="0">
                <a:solidFill>
                  <a:srgbClr val="FF0000"/>
                </a:solidFill>
              </a:rPr>
              <a:t>Code</a:t>
            </a:r>
            <a:endParaRPr lang="en-US" dirty="0"/>
          </a:p>
          <a:p>
            <a:r>
              <a:rPr lang="en-US" dirty="0"/>
              <a:t>Requires food establishments to have procedures to follow when responding to vomiting or diarrheal events that involve the discharge of vomitus or fecal matter onto surfaces in the establishment.  </a:t>
            </a:r>
          </a:p>
          <a:p>
            <a:r>
              <a:rPr lang="en-US" dirty="0"/>
              <a:t>Procedures shall address the specific actions employees must take to minimize the spread of contamination and the exposure of employees, consumers, food, and surfaces to vomitus or fecal matter</a:t>
            </a:r>
            <a:r>
              <a:rPr lang="en-US" dirty="0" smtClean="0"/>
              <a:t>.</a:t>
            </a:r>
            <a:endParaRPr lang="en-US" dirty="0"/>
          </a:p>
          <a:p>
            <a:r>
              <a:rPr lang="en-US" dirty="0"/>
              <a:t>Putting the proper response into action in a timely manner can help reduce the likelihood that food may become contaminated and that others may become ill as a result of the accident. </a:t>
            </a:r>
          </a:p>
          <a:p>
            <a:endParaRPr lang="en-US" dirty="0"/>
          </a:p>
        </p:txBody>
      </p:sp>
      <p:pic>
        <p:nvPicPr>
          <p:cNvPr id="5" name="Picture 4" descr="Image result for clipart of diarrh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24">
            <a:off x="420238" y="317617"/>
            <a:ext cx="1345742" cy="158759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170612" y="5987534"/>
            <a:ext cx="2895600"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9197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6" dirty="0" smtClean="0">
                <a:cs typeface="MS PGothic"/>
              </a:rPr>
              <a:t>590.002; FC </a:t>
            </a:r>
            <a:r>
              <a:rPr lang="en-US" b="1" spc="-19" dirty="0" smtClean="0"/>
              <a:t>2-301</a:t>
            </a:r>
            <a:r>
              <a:rPr lang="en-US" b="1" spc="-8" dirty="0" smtClean="0"/>
              <a:t>.</a:t>
            </a:r>
            <a:r>
              <a:rPr lang="en-US" b="1" spc="-19" dirty="0" smtClean="0"/>
              <a:t>14</a:t>
            </a:r>
            <a:r>
              <a:rPr lang="en-US" b="1" spc="26" dirty="0" smtClean="0"/>
              <a:t> </a:t>
            </a:r>
            <a:r>
              <a:rPr lang="en-US" b="1" spc="-23" dirty="0" smtClean="0"/>
              <a:t>When to Wash Hands</a:t>
            </a:r>
            <a:r>
              <a:rPr lang="en-US" baseline="26000" dirty="0" smtClean="0"/>
              <a:t>P</a:t>
            </a:r>
            <a:endParaRPr lang="en-US" dirty="0"/>
          </a:p>
        </p:txBody>
      </p:sp>
      <p:sp>
        <p:nvSpPr>
          <p:cNvPr id="3" name="Rectangle 2"/>
          <p:cNvSpPr/>
          <p:nvPr/>
        </p:nvSpPr>
        <p:spPr>
          <a:xfrm>
            <a:off x="3048000" y="1813173"/>
            <a:ext cx="6092825" cy="3231654"/>
          </a:xfrm>
          <a:prstGeom prst="rect">
            <a:avLst/>
          </a:prstGeom>
        </p:spPr>
        <p:txBody>
          <a:bodyPr>
            <a:spAutoFit/>
          </a:bodyPr>
          <a:lstStyle/>
          <a:p>
            <a:pPr marL="9525" marR="3810">
              <a:tabLst>
                <a:tab pos="266700" algn="l"/>
              </a:tabLst>
            </a:pPr>
            <a:r>
              <a:rPr lang="en-US" sz="2100" spc="-23" dirty="0"/>
              <a:t>Amended to read: </a:t>
            </a:r>
          </a:p>
          <a:p>
            <a:pPr marL="9525" marR="3810">
              <a:tabLst>
                <a:tab pos="266700" algn="l"/>
              </a:tabLst>
            </a:pPr>
            <a:endParaRPr lang="en-US" sz="2100" spc="-23" dirty="0"/>
          </a:p>
          <a:p>
            <a:pPr marL="285750" indent="-285750">
              <a:buFont typeface="Arial"/>
              <a:buChar char="•"/>
            </a:pPr>
            <a:r>
              <a:rPr lang="en-US" dirty="0"/>
              <a:t>Food employees shall clean their hands and exposed portions of their arms as specified under 590.002; FC 2-301.12 immediately before engaging in food preparation including working with exposed food, clean equipment and utensils, and unwrapped single-service and single-use articles and</a:t>
            </a:r>
          </a:p>
          <a:p>
            <a:endParaRPr lang="en-US" dirty="0"/>
          </a:p>
          <a:p>
            <a:pPr marL="9525" marR="3810">
              <a:tabLst>
                <a:tab pos="266700" algn="l"/>
              </a:tabLst>
            </a:pPr>
            <a:r>
              <a:rPr lang="en-US" dirty="0">
                <a:solidFill>
                  <a:srgbClr val="FF0000"/>
                </a:solidFill>
              </a:rPr>
              <a:t>(H) Before donning gloves to initiate a task that involves working with food</a:t>
            </a:r>
            <a:endParaRPr lang="en-US" sz="2100" dirty="0">
              <a:solidFill>
                <a:srgbClr val="FF0000"/>
              </a:solidFill>
            </a:endParaRPr>
          </a:p>
        </p:txBody>
      </p:sp>
      <p:pic>
        <p:nvPicPr>
          <p:cNvPr id="4" name="Picture 3"/>
          <p:cNvPicPr>
            <a:picLocks noChangeAspect="1"/>
          </p:cNvPicPr>
          <p:nvPr/>
        </p:nvPicPr>
        <p:blipFill>
          <a:blip r:embed="rId2"/>
          <a:stretch>
            <a:fillRect/>
          </a:stretch>
        </p:blipFill>
        <p:spPr>
          <a:xfrm>
            <a:off x="7389812" y="4648200"/>
            <a:ext cx="3029048" cy="2076450"/>
          </a:xfrm>
          <a:prstGeom prst="rect">
            <a:avLst/>
          </a:prstGeom>
        </p:spPr>
      </p:pic>
    </p:spTree>
    <p:extLst>
      <p:ext uri="{BB962C8B-B14F-4D97-AF65-F5344CB8AC3E}">
        <p14:creationId xmlns:p14="http://schemas.microsoft.com/office/powerpoint/2010/main" val="40836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en-US" dirty="0"/>
          </a:p>
        </p:txBody>
      </p:sp>
      <p:pic>
        <p:nvPicPr>
          <p:cNvPr id="5" name="Picture Placeholder 4" descr="Basket filled with apples"/>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p:pic>
      <p:sp>
        <p:nvSpPr>
          <p:cNvPr id="3" name="Content Placeholder 2"/>
          <p:cNvSpPr>
            <a:spLocks noGrp="1"/>
          </p:cNvSpPr>
          <p:nvPr>
            <p:ph idx="1"/>
          </p:nvPr>
        </p:nvSpPr>
        <p:spPr/>
        <p:txBody>
          <a:bodyPr/>
          <a:lstStyle/>
          <a:p>
            <a:r>
              <a:rPr lang="en-US" dirty="0"/>
              <a:t>Introductions</a:t>
            </a:r>
          </a:p>
          <a:p>
            <a:r>
              <a:rPr lang="en-US" dirty="0"/>
              <a:t>New Risk Designations</a:t>
            </a:r>
          </a:p>
          <a:p>
            <a:r>
              <a:rPr lang="en-US" dirty="0"/>
              <a:t>Significant Regulatory Changes since 1999 (using the 2013 FDA Food Code, with 2015 supplement, and 105 CMR 590.000)</a:t>
            </a:r>
          </a:p>
          <a:p>
            <a:r>
              <a:rPr lang="en-US" dirty="0"/>
              <a:t>Inspection Report Form </a:t>
            </a:r>
          </a:p>
          <a:p>
            <a:r>
              <a:rPr lang="en-US" dirty="0"/>
              <a:t>Q &amp; A</a:t>
            </a:r>
          </a:p>
          <a:p>
            <a:endParaRPr lang="en-US" dirty="0"/>
          </a:p>
        </p:txBody>
      </p:sp>
      <p:sp>
        <p:nvSpPr>
          <p:cNvPr id="4" name="Rectangle 3"/>
          <p:cNvSpPr/>
          <p:nvPr/>
        </p:nvSpPr>
        <p:spPr>
          <a:xfrm>
            <a:off x="3198812" y="4800600"/>
            <a:ext cx="7239000" cy="1200329"/>
          </a:xfrm>
          <a:prstGeom prst="rect">
            <a:avLst/>
          </a:prstGeom>
        </p:spPr>
        <p:txBody>
          <a:bodyPr wrap="square">
            <a:spAutoFit/>
          </a:bodyPr>
          <a:lstStyle/>
          <a:p>
            <a:r>
              <a:rPr lang="en-US" b="1" spc="-8" dirty="0">
                <a:cs typeface="Times New Roman" panose="02020603050405020304" pitchFamily="18" charset="0"/>
              </a:rPr>
              <a:t>Note: </a:t>
            </a:r>
            <a:r>
              <a:rPr lang="en-US" dirty="0"/>
              <a:t>This is a partial summary and does not include every change from the previous versions of 105 CMR 590 to the version effective on October 5, 2018.  Please refer to the official version of 105 CMR 590 in the MA Register for the full text of the regulation.</a:t>
            </a:r>
          </a:p>
        </p:txBody>
      </p:sp>
    </p:spTree>
    <p:extLst>
      <p:ext uri="{BB962C8B-B14F-4D97-AF65-F5344CB8AC3E}">
        <p14:creationId xmlns:p14="http://schemas.microsoft.com/office/powerpoint/2010/main" val="26213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3812" y="-228600"/>
            <a:ext cx="9144002" cy="1252536"/>
          </a:xfrm>
          <a:prstGeom prst="rect">
            <a:avLst/>
          </a:prstGeom>
        </p:spPr>
        <p:txBody>
          <a:bodyPr/>
          <a:lst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a:lstStyle>
          <a:p>
            <a:pPr algn="ctr"/>
            <a:r>
              <a:rPr lang="en-US" b="1" spc="-26" dirty="0" smtClean="0">
                <a:solidFill>
                  <a:schemeClr val="tx2"/>
                </a:solidFill>
              </a:rPr>
              <a:t/>
            </a:r>
            <a:br>
              <a:rPr lang="en-US" b="1" spc="-26" dirty="0" smtClean="0">
                <a:solidFill>
                  <a:schemeClr val="tx2"/>
                </a:solidFill>
              </a:rPr>
            </a:br>
            <a:r>
              <a:rPr lang="en-US" b="1" spc="-26" dirty="0" smtClean="0">
                <a:solidFill>
                  <a:schemeClr val="tx2"/>
                </a:solidFill>
              </a:rPr>
              <a:t/>
            </a:r>
            <a:br>
              <a:rPr lang="en-US" b="1" spc="-26" dirty="0" smtClean="0">
                <a:solidFill>
                  <a:schemeClr val="tx2"/>
                </a:solidFill>
              </a:rPr>
            </a:br>
            <a:r>
              <a:rPr lang="en-US" b="1" spc="-26" dirty="0" smtClean="0">
                <a:solidFill>
                  <a:schemeClr val="tx2"/>
                </a:solidFill>
              </a:rPr>
              <a:t/>
            </a:r>
            <a:br>
              <a:rPr lang="en-US" b="1" spc="-26" dirty="0" smtClean="0">
                <a:solidFill>
                  <a:schemeClr val="tx2"/>
                </a:solidFill>
              </a:rPr>
            </a:br>
            <a:r>
              <a:rPr lang="en-US" sz="7200" b="1" spc="-26" dirty="0" smtClean="0">
                <a:solidFill>
                  <a:schemeClr val="tx2"/>
                </a:solidFill>
              </a:rPr>
              <a:t>CHA</a:t>
            </a:r>
            <a:r>
              <a:rPr lang="en-US" sz="7200" b="1" spc="-23" dirty="0" smtClean="0">
                <a:solidFill>
                  <a:schemeClr val="tx2"/>
                </a:solidFill>
              </a:rPr>
              <a:t>PTER</a:t>
            </a:r>
            <a:r>
              <a:rPr lang="en-US" sz="7200" b="1" spc="15" dirty="0" smtClean="0">
                <a:solidFill>
                  <a:schemeClr val="tx2"/>
                </a:solidFill>
              </a:rPr>
              <a:t> </a:t>
            </a:r>
            <a:r>
              <a:rPr lang="en-US" sz="7200" b="1" spc="-19" dirty="0" smtClean="0">
                <a:solidFill>
                  <a:schemeClr val="tx2"/>
                </a:solidFill>
              </a:rPr>
              <a:t>3</a:t>
            </a:r>
            <a:r>
              <a:rPr lang="en-US" sz="4000" b="1" spc="-19" dirty="0" smtClean="0">
                <a:solidFill>
                  <a:schemeClr val="tx2"/>
                </a:solidFill>
              </a:rPr>
              <a:t/>
            </a:r>
            <a:br>
              <a:rPr lang="en-US" sz="4000" b="1" spc="-19" dirty="0" smtClean="0">
                <a:solidFill>
                  <a:schemeClr val="tx2"/>
                </a:solidFill>
              </a:rPr>
            </a:br>
            <a:endParaRPr lang="en-US" b="1" spc="-19" dirty="0" smtClean="0">
              <a:solidFill>
                <a:schemeClr val="tx2"/>
              </a:solidFill>
            </a:endParaRPr>
          </a:p>
          <a:p>
            <a:pPr algn="ctr"/>
            <a:r>
              <a:rPr lang="en-US" dirty="0" smtClean="0"/>
              <a:t/>
            </a:r>
            <a:br>
              <a:rPr lang="en-US" dirty="0" smtClean="0"/>
            </a:br>
            <a:r>
              <a:rPr lang="en-US" sz="7200" b="1" spc="-30" dirty="0" smtClean="0"/>
              <a:t>Food</a:t>
            </a:r>
            <a:r>
              <a:rPr lang="en-US" sz="7200" b="1" dirty="0" smtClean="0"/>
              <a:t/>
            </a:r>
            <a:br>
              <a:rPr lang="en-US" sz="7200" b="1" dirty="0" smtClean="0"/>
            </a:br>
            <a:endParaRPr lang="en-US" dirty="0"/>
          </a:p>
        </p:txBody>
      </p:sp>
    </p:spTree>
    <p:extLst>
      <p:ext uri="{BB962C8B-B14F-4D97-AF65-F5344CB8AC3E}">
        <p14:creationId xmlns:p14="http://schemas.microsoft.com/office/powerpoint/2010/main" val="16886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3" y="609600"/>
            <a:ext cx="5638800" cy="646331"/>
          </a:xfrm>
          <a:prstGeom prst="rect">
            <a:avLst/>
          </a:prstGeom>
        </p:spPr>
        <p:txBody>
          <a:bodyPr wrap="square">
            <a:spAutoFit/>
          </a:bodyPr>
          <a:lstStyle/>
          <a:p>
            <a:r>
              <a:rPr lang="fi-FI" b="1" spc="-60" dirty="0">
                <a:cs typeface="MS PGothic"/>
              </a:rPr>
              <a:t>590.003; FC </a:t>
            </a:r>
            <a:r>
              <a:rPr lang="fi-FI" b="1" spc="-19" dirty="0"/>
              <a:t>3-203.12 </a:t>
            </a:r>
          </a:p>
          <a:p>
            <a:r>
              <a:rPr lang="en-US" b="1" dirty="0"/>
              <a:t>Shellstock, Maintaining Identification </a:t>
            </a:r>
            <a:r>
              <a:rPr lang="en-US" b="1" baseline="26000" dirty="0"/>
              <a:t>Pf</a:t>
            </a:r>
          </a:p>
        </p:txBody>
      </p:sp>
      <p:pic>
        <p:nvPicPr>
          <p:cNvPr id="3" name="Picture 2" descr="gardShellstoc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3" y="1524000"/>
            <a:ext cx="3765106" cy="4038600"/>
          </a:xfrm>
          <a:prstGeom prst="rect">
            <a:avLst/>
          </a:prstGeom>
          <a:ln>
            <a:solidFill>
              <a:schemeClr val="tx1"/>
            </a:solidFill>
          </a:ln>
        </p:spPr>
      </p:pic>
      <p:sp>
        <p:nvSpPr>
          <p:cNvPr id="4" name="Rectangle 3"/>
          <p:cNvSpPr/>
          <p:nvPr/>
        </p:nvSpPr>
        <p:spPr>
          <a:xfrm>
            <a:off x="5103812" y="1447800"/>
            <a:ext cx="6092825" cy="4093428"/>
          </a:xfrm>
          <a:prstGeom prst="rect">
            <a:avLst/>
          </a:prstGeom>
        </p:spPr>
        <p:txBody>
          <a:bodyPr>
            <a:spAutoFit/>
          </a:bodyPr>
          <a:lstStyle/>
          <a:p>
            <a:r>
              <a:rPr lang="en-US" dirty="0"/>
              <a:t> </a:t>
            </a:r>
            <a:r>
              <a:rPr lang="en-US" sz="2000" dirty="0"/>
              <a:t>(A) Except as specified under (C)(2) of this section,  </a:t>
            </a:r>
          </a:p>
          <a:p>
            <a:r>
              <a:rPr lang="en-US" sz="2000" dirty="0"/>
              <a:t>           shellstock tags shall remain attached to the </a:t>
            </a:r>
          </a:p>
          <a:p>
            <a:r>
              <a:rPr lang="en-US" sz="2000" dirty="0"/>
              <a:t>           container in which the shellstock are received </a:t>
            </a:r>
          </a:p>
          <a:p>
            <a:r>
              <a:rPr lang="en-US" sz="2000" dirty="0"/>
              <a:t>           until the container is empty.</a:t>
            </a:r>
          </a:p>
          <a:p>
            <a:r>
              <a:rPr lang="en-US" sz="2000" dirty="0"/>
              <a:t>      (B) </a:t>
            </a:r>
            <a:r>
              <a:rPr lang="en-US" sz="2000" dirty="0">
                <a:solidFill>
                  <a:srgbClr val="FF0000"/>
                </a:solidFill>
              </a:rPr>
              <a:t>The date when the last shellstock from the 	    </a:t>
            </a:r>
          </a:p>
          <a:p>
            <a:r>
              <a:rPr lang="en-US" sz="2000" dirty="0">
                <a:solidFill>
                  <a:srgbClr val="FF0000"/>
                </a:solidFill>
              </a:rPr>
              <a:t>            container is sold or served shall be recorded </a:t>
            </a:r>
            <a:endParaRPr lang="en-US" sz="2000" dirty="0" smtClean="0">
              <a:solidFill>
                <a:srgbClr val="FF0000"/>
              </a:solidFill>
            </a:endParaRPr>
          </a:p>
          <a:p>
            <a:r>
              <a:rPr lang="en-US" sz="2000" dirty="0">
                <a:solidFill>
                  <a:srgbClr val="FF0000"/>
                </a:solidFill>
              </a:rPr>
              <a:t> </a:t>
            </a:r>
            <a:r>
              <a:rPr lang="en-US" sz="2000" dirty="0" smtClean="0">
                <a:solidFill>
                  <a:srgbClr val="FF0000"/>
                </a:solidFill>
              </a:rPr>
              <a:t>           </a:t>
            </a:r>
            <a:r>
              <a:rPr lang="en-US" sz="2000" dirty="0">
                <a:solidFill>
                  <a:srgbClr val="FF0000"/>
                </a:solidFill>
              </a:rPr>
              <a:t>on the tag or label. </a:t>
            </a:r>
            <a:endParaRPr lang="en-US" sz="2000" baseline="26000" dirty="0">
              <a:solidFill>
                <a:srgbClr val="FF0000"/>
              </a:solidFill>
            </a:endParaRPr>
          </a:p>
          <a:p>
            <a:r>
              <a:rPr lang="en-US" sz="2000" dirty="0"/>
              <a:t>      (C) The identity of the source of SHELLSTOCK that </a:t>
            </a:r>
          </a:p>
          <a:p>
            <a:r>
              <a:rPr lang="en-US" sz="2000" dirty="0"/>
              <a:t>            are sold or served shall be maintained by </a:t>
            </a:r>
          </a:p>
          <a:p>
            <a:r>
              <a:rPr lang="en-US" sz="2000" dirty="0"/>
              <a:t>            retaining SHELLSTOCK tags or labels for 90 </a:t>
            </a:r>
          </a:p>
          <a:p>
            <a:r>
              <a:rPr lang="en-US" sz="2000" dirty="0"/>
              <a:t>            calendar days from the date that is </a:t>
            </a:r>
          </a:p>
          <a:p>
            <a:r>
              <a:rPr lang="en-US" sz="2000" dirty="0"/>
              <a:t>            recorded on the tag or label (last sold/served </a:t>
            </a:r>
          </a:p>
          <a:p>
            <a:r>
              <a:rPr lang="en-US" sz="2000" dirty="0"/>
              <a:t>            date).</a:t>
            </a:r>
          </a:p>
        </p:txBody>
      </p:sp>
    </p:spTree>
    <p:extLst>
      <p:ext uri="{BB962C8B-B14F-4D97-AF65-F5344CB8AC3E}">
        <p14:creationId xmlns:p14="http://schemas.microsoft.com/office/powerpoint/2010/main" val="377202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a:lnSpc>
                <a:spcPct val="100000"/>
              </a:lnSpc>
              <a:spcBef>
                <a:spcPts val="0"/>
              </a:spcBef>
              <a:buClrTx/>
              <a:buNone/>
            </a:pPr>
            <a:r>
              <a:rPr lang="en-US" dirty="0">
                <a:solidFill>
                  <a:prstClr val="black"/>
                </a:solidFill>
                <a:latin typeface="Calibri"/>
              </a:rPr>
              <a:t>(C)(2) If shellstock are removed from its tagged or labeled container:</a:t>
            </a:r>
          </a:p>
          <a:p>
            <a:pPr marL="0" lvl="0" indent="0" defTabSz="457200">
              <a:lnSpc>
                <a:spcPct val="100000"/>
              </a:lnSpc>
              <a:spcBef>
                <a:spcPts val="0"/>
              </a:spcBef>
              <a:buClrTx/>
              <a:buNone/>
            </a:pPr>
            <a:endParaRPr lang="en-US" dirty="0">
              <a:solidFill>
                <a:prstClr val="black"/>
              </a:solidFill>
              <a:latin typeface="Calibri"/>
            </a:endParaRPr>
          </a:p>
          <a:p>
            <a:pPr marL="0" lvl="0" indent="0" defTabSz="457200">
              <a:lnSpc>
                <a:spcPct val="100000"/>
              </a:lnSpc>
              <a:spcBef>
                <a:spcPts val="0"/>
              </a:spcBef>
              <a:buClrTx/>
              <a:buNone/>
            </a:pPr>
            <a:r>
              <a:rPr lang="en-US" dirty="0">
                <a:solidFill>
                  <a:prstClr val="black"/>
                </a:solidFill>
                <a:latin typeface="Calibri"/>
              </a:rPr>
              <a:t>          </a:t>
            </a:r>
            <a:r>
              <a:rPr lang="en-US" dirty="0" smtClean="0">
                <a:solidFill>
                  <a:srgbClr val="FF0000"/>
                </a:solidFill>
                <a:latin typeface="Calibri"/>
              </a:rPr>
              <a:t>  </a:t>
            </a:r>
            <a:r>
              <a:rPr lang="en-US" dirty="0">
                <a:solidFill>
                  <a:srgbClr val="FF0000"/>
                </a:solidFill>
                <a:latin typeface="Calibri"/>
              </a:rPr>
              <a:t>(a) Preserving source identification by using an approved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 </a:t>
            </a:r>
            <a:r>
              <a:rPr lang="en-US" dirty="0">
                <a:solidFill>
                  <a:srgbClr val="FF0000"/>
                </a:solidFill>
                <a:latin typeface="Calibri"/>
              </a:rPr>
              <a:t>record keeping system that keeps the tags or labels in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 </a:t>
            </a:r>
            <a:r>
              <a:rPr lang="en-US" dirty="0">
                <a:solidFill>
                  <a:srgbClr val="FF0000"/>
                </a:solidFill>
                <a:latin typeface="Calibri"/>
              </a:rPr>
              <a:t>chronological order correlated to the date that is recorded on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 </a:t>
            </a:r>
            <a:r>
              <a:rPr lang="en-US" dirty="0">
                <a:solidFill>
                  <a:srgbClr val="FF0000"/>
                </a:solidFill>
                <a:latin typeface="Calibri"/>
              </a:rPr>
              <a:t>the tag or label (last sold/served date</a:t>
            </a:r>
            <a:r>
              <a:rPr lang="en-US" dirty="0" smtClean="0">
                <a:solidFill>
                  <a:srgbClr val="FF0000"/>
                </a:solidFill>
                <a:latin typeface="Calibri"/>
              </a:rPr>
              <a:t>),</a:t>
            </a:r>
          </a:p>
          <a:p>
            <a:pPr marL="0" lvl="0" indent="0" defTabSz="457200">
              <a:lnSpc>
                <a:spcPct val="100000"/>
              </a:lnSpc>
              <a:spcBef>
                <a:spcPts val="0"/>
              </a:spcBef>
              <a:buClrTx/>
              <a:buNone/>
            </a:pPr>
            <a:endParaRPr lang="en-US" dirty="0">
              <a:solidFill>
                <a:srgbClr val="FF0000"/>
              </a:solidFill>
              <a:latin typeface="Calibri"/>
            </a:endParaRP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a:t>
            </a:r>
            <a:r>
              <a:rPr lang="en-US" dirty="0">
                <a:solidFill>
                  <a:srgbClr val="FF0000"/>
                </a:solidFill>
                <a:latin typeface="Calibri"/>
              </a:rPr>
              <a:t>b) Ensuring that shellstock from one tagged or labeled container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are </a:t>
            </a:r>
            <a:r>
              <a:rPr lang="en-US" dirty="0">
                <a:solidFill>
                  <a:srgbClr val="FF0000"/>
                </a:solidFill>
                <a:latin typeface="Calibri"/>
              </a:rPr>
              <a:t>not commingled with shellstock from another container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with </a:t>
            </a:r>
            <a:r>
              <a:rPr lang="en-US" dirty="0">
                <a:solidFill>
                  <a:srgbClr val="FF0000"/>
                </a:solidFill>
                <a:latin typeface="Calibri"/>
              </a:rPr>
              <a:t>different certification numbers; different harvest dates;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 </a:t>
            </a:r>
            <a:r>
              <a:rPr lang="en-US" dirty="0">
                <a:solidFill>
                  <a:srgbClr val="FF0000"/>
                </a:solidFill>
                <a:latin typeface="Calibri"/>
              </a:rPr>
              <a:t>or different growing areas as identified on the tag or label </a:t>
            </a:r>
          </a:p>
          <a:p>
            <a:pPr marL="0" lvl="0" indent="0" defTabSz="457200">
              <a:lnSpc>
                <a:spcPct val="100000"/>
              </a:lnSpc>
              <a:spcBef>
                <a:spcPts val="0"/>
              </a:spcBef>
              <a:buClrTx/>
              <a:buNone/>
            </a:pPr>
            <a:r>
              <a:rPr lang="en-US" dirty="0">
                <a:solidFill>
                  <a:srgbClr val="FF0000"/>
                </a:solidFill>
                <a:latin typeface="Calibri"/>
              </a:rPr>
              <a:t>                  </a:t>
            </a:r>
            <a:r>
              <a:rPr lang="en-US" dirty="0" smtClean="0">
                <a:solidFill>
                  <a:srgbClr val="FF0000"/>
                </a:solidFill>
                <a:latin typeface="Calibri"/>
              </a:rPr>
              <a:t> </a:t>
            </a:r>
            <a:r>
              <a:rPr lang="en-US" dirty="0">
                <a:solidFill>
                  <a:srgbClr val="FF0000"/>
                </a:solidFill>
                <a:latin typeface="Calibri"/>
              </a:rPr>
              <a:t>before being ordered by the consumer. </a:t>
            </a:r>
          </a:p>
          <a:p>
            <a:endParaRPr lang="en-US" dirty="0"/>
          </a:p>
        </p:txBody>
      </p:sp>
    </p:spTree>
    <p:extLst>
      <p:ext uri="{BB962C8B-B14F-4D97-AF65-F5344CB8AC3E}">
        <p14:creationId xmlns:p14="http://schemas.microsoft.com/office/powerpoint/2010/main" val="349696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950925" y="559143"/>
            <a:ext cx="2857500" cy="2857500"/>
          </a:xfrm>
          <a:prstGeom prst="rect">
            <a:avLst/>
          </a:prstGeom>
        </p:spPr>
      </p:pic>
      <p:sp>
        <p:nvSpPr>
          <p:cNvPr id="5" name="Title 1"/>
          <p:cNvSpPr>
            <a:spLocks noGrp="1"/>
          </p:cNvSpPr>
          <p:nvPr>
            <p:ph idx="1"/>
          </p:nvPr>
        </p:nvSpPr>
        <p:spPr/>
        <p:txBody>
          <a:bodyPr>
            <a:normAutofit fontScale="62500" lnSpcReduction="20000"/>
          </a:bodyPr>
          <a:lstStyle/>
          <a:p>
            <a:pPr marL="0" indent="0">
              <a:buNone/>
            </a:pPr>
            <a:r>
              <a:rPr lang="fi-FI" b="1" spc="-26" dirty="0">
                <a:cs typeface="MS PGothic"/>
              </a:rPr>
              <a:t>590.003 (B); FC </a:t>
            </a:r>
            <a:r>
              <a:rPr lang="en-US" b="1" dirty="0"/>
              <a:t>3-203.11 </a:t>
            </a:r>
            <a:br>
              <a:rPr lang="en-US" b="1" dirty="0"/>
            </a:br>
            <a:r>
              <a:rPr lang="en-US" b="1" dirty="0"/>
              <a:t>Shellfish, Original Container</a:t>
            </a:r>
            <a:r>
              <a:rPr lang="en-US" sz="3200" dirty="0"/>
              <a:t/>
            </a:r>
            <a:br>
              <a:rPr lang="en-US" sz="3200" dirty="0"/>
            </a:br>
            <a:r>
              <a:rPr lang="en-US" sz="3200" b="1" baseline="26000" dirty="0"/>
              <a:t/>
            </a:r>
            <a:br>
              <a:rPr lang="en-US" sz="3200" b="1" baseline="26000" dirty="0"/>
            </a:br>
            <a:r>
              <a:rPr lang="en-US" sz="4400" dirty="0">
                <a:solidFill>
                  <a:srgbClr val="FF0000"/>
                </a:solidFill>
              </a:rPr>
              <a:t>Paragraph (D) was deleted.</a:t>
            </a:r>
          </a:p>
          <a:p>
            <a:pPr marL="0" indent="0">
              <a:buNone/>
            </a:pPr>
            <a:endParaRPr lang="en-US" sz="4400" dirty="0" smtClean="0">
              <a:solidFill>
                <a:srgbClr val="FF0000"/>
              </a:solidFill>
            </a:endParaRPr>
          </a:p>
          <a:p>
            <a:pPr marL="0" indent="0">
              <a:buNone/>
            </a:pPr>
            <a:r>
              <a:rPr lang="en-US" sz="4400" dirty="0" smtClean="0">
                <a:solidFill>
                  <a:srgbClr val="FF0000"/>
                </a:solidFill>
              </a:rPr>
              <a:t>Shucked </a:t>
            </a:r>
            <a:r>
              <a:rPr lang="en-US" sz="4400" dirty="0">
                <a:solidFill>
                  <a:srgbClr val="FF0000"/>
                </a:solidFill>
              </a:rPr>
              <a:t>shellfish may NOT be removed from the container in  </a:t>
            </a:r>
            <a:r>
              <a:rPr lang="en-US" sz="4400" dirty="0" smtClean="0">
                <a:solidFill>
                  <a:srgbClr val="FF0000"/>
                </a:solidFill>
              </a:rPr>
              <a:t>which </a:t>
            </a:r>
            <a:r>
              <a:rPr lang="en-US" sz="4400" dirty="0">
                <a:solidFill>
                  <a:srgbClr val="FF0000"/>
                </a:solidFill>
              </a:rPr>
              <a:t>they were received and repacked in self service containers.</a:t>
            </a:r>
          </a:p>
          <a:p>
            <a:pPr marL="0" indent="0">
              <a:buNone/>
            </a:pPr>
            <a:endParaRPr lang="en-US" sz="3200" dirty="0"/>
          </a:p>
          <a:p>
            <a:pPr marL="0" indent="0">
              <a:buNone/>
            </a:pPr>
            <a:r>
              <a:rPr lang="en-US" sz="3200" dirty="0"/>
              <a:t>Note: Good Manufacturing Regulations for Food – specifically section 105 CMR </a:t>
            </a:r>
            <a:r>
              <a:rPr lang="en-US" sz="3200" dirty="0" smtClean="0"/>
              <a:t>500.020 </a:t>
            </a:r>
            <a:r>
              <a:rPr lang="en-US" sz="3200" dirty="0"/>
              <a:t>(B) (2) d and e, prohibits high hazard processing, such as shucking and meat picking, and removing shellfish meats from the shell at the retail level. However, shellfish meat prepared and </a:t>
            </a:r>
            <a:r>
              <a:rPr lang="en-US" sz="3200" dirty="0" smtClean="0"/>
              <a:t>served "on </a:t>
            </a:r>
            <a:r>
              <a:rPr lang="en-US" sz="3200" dirty="0"/>
              <a:t>the half-shell" is permitted by DPH. If a retailer wants to conduct any of these high hazard processes, they must apply for a variance from DPH.</a:t>
            </a:r>
          </a:p>
          <a:p>
            <a:pPr algn="l"/>
            <a:endParaRPr lang="en-US" sz="3200" dirty="0"/>
          </a:p>
        </p:txBody>
      </p:sp>
      <p:pic>
        <p:nvPicPr>
          <p:cNvPr id="6" name="Picture 5"/>
          <p:cNvPicPr>
            <a:picLocks noChangeAspect="1"/>
          </p:cNvPicPr>
          <p:nvPr/>
        </p:nvPicPr>
        <p:blipFill>
          <a:blip r:embed="rId3"/>
          <a:stretch>
            <a:fillRect/>
          </a:stretch>
        </p:blipFill>
        <p:spPr>
          <a:xfrm>
            <a:off x="7950453" y="3441358"/>
            <a:ext cx="2857971" cy="2478430"/>
          </a:xfrm>
          <a:prstGeom prst="rect">
            <a:avLst/>
          </a:prstGeom>
        </p:spPr>
      </p:pic>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75612" y="77062"/>
            <a:ext cx="2939627" cy="2667000"/>
          </a:xfrm>
          <a:prstGeom prst="rect">
            <a:avLst/>
          </a:prstGeom>
        </p:spPr>
      </p:pic>
      <p:sp>
        <p:nvSpPr>
          <p:cNvPr id="2" name="Rectangle 1"/>
          <p:cNvSpPr/>
          <p:nvPr/>
        </p:nvSpPr>
        <p:spPr>
          <a:xfrm>
            <a:off x="912812" y="304800"/>
            <a:ext cx="3921651" cy="400110"/>
          </a:xfrm>
          <a:prstGeom prst="rect">
            <a:avLst/>
          </a:prstGeom>
        </p:spPr>
        <p:txBody>
          <a:bodyPr wrap="none">
            <a:spAutoFit/>
          </a:bodyPr>
          <a:lstStyle/>
          <a:p>
            <a:r>
              <a:rPr lang="en-US" sz="2000" b="1" spc="-26" dirty="0">
                <a:cs typeface="MS PGothic"/>
              </a:rPr>
              <a:t>590.003; FC 3-401.11    Cooking </a:t>
            </a:r>
            <a:r>
              <a:rPr lang="en-US" sz="2000" b="1" baseline="26000" dirty="0"/>
              <a:t>P</a:t>
            </a:r>
            <a:endParaRPr lang="en-US" sz="2000" dirty="0"/>
          </a:p>
        </p:txBody>
      </p:sp>
      <p:sp>
        <p:nvSpPr>
          <p:cNvPr id="3" name="Rectangle 2"/>
          <p:cNvSpPr/>
          <p:nvPr/>
        </p:nvSpPr>
        <p:spPr>
          <a:xfrm>
            <a:off x="1141412" y="2057400"/>
            <a:ext cx="9753600" cy="3016210"/>
          </a:xfrm>
          <a:prstGeom prst="rect">
            <a:avLst/>
          </a:prstGeom>
        </p:spPr>
        <p:txBody>
          <a:bodyPr wrap="square">
            <a:spAutoFit/>
          </a:bodyPr>
          <a:lstStyle/>
          <a:p>
            <a:r>
              <a:rPr lang="en-US" dirty="0"/>
              <a:t>(C) A raw or partially cooked animal food may be served or offered for sale upon </a:t>
            </a:r>
          </a:p>
          <a:p>
            <a:r>
              <a:rPr lang="en-US" dirty="0"/>
              <a:t>      consumer request or selection in a R-T-E form if:  </a:t>
            </a:r>
          </a:p>
          <a:p>
            <a:endParaRPr lang="en-US" dirty="0"/>
          </a:p>
          <a:p>
            <a:r>
              <a:rPr lang="en-US" dirty="0">
                <a:solidFill>
                  <a:srgbClr val="FF0000"/>
                </a:solidFill>
              </a:rPr>
              <a:t>(D)(2) The food is served or offered for service by consumer selection from a </a:t>
            </a:r>
          </a:p>
          <a:p>
            <a:r>
              <a:rPr lang="en-US" dirty="0">
                <a:solidFill>
                  <a:srgbClr val="FF0000"/>
                </a:solidFill>
              </a:rPr>
              <a:t>            children’s menu, does not contain comminuted meat, and ……</a:t>
            </a:r>
          </a:p>
          <a:p>
            <a:endParaRPr lang="en-US" dirty="0"/>
          </a:p>
          <a:p>
            <a:r>
              <a:rPr lang="en-US" b="1" dirty="0"/>
              <a:t>Simply stated: ground </a:t>
            </a:r>
            <a:r>
              <a:rPr lang="en-US" b="1" i="1" dirty="0"/>
              <a:t>meats</a:t>
            </a:r>
            <a:r>
              <a:rPr lang="en-US" b="1" dirty="0"/>
              <a:t> cannot be offered raw or undercooked from a </a:t>
            </a:r>
          </a:p>
          <a:p>
            <a:r>
              <a:rPr lang="en-US" b="1" dirty="0"/>
              <a:t>child’s menu.</a:t>
            </a:r>
          </a:p>
          <a:p>
            <a:endParaRPr lang="en-US" b="1" dirty="0"/>
          </a:p>
          <a:p>
            <a:r>
              <a:rPr lang="en-US" sz="1400" b="1" i="1" dirty="0"/>
              <a:t>“Meat” </a:t>
            </a:r>
            <a:r>
              <a:rPr lang="en-US" sz="1400" dirty="0"/>
              <a:t>means the flesh of animals used as food, including the dressed flesh of cattle, swine, sheep, or goats and other edible animals, except fish, poultry, and wild game animals as specified under subparagraphs 3-201.17 (s)(3) and (4).</a:t>
            </a:r>
          </a:p>
        </p:txBody>
      </p:sp>
    </p:spTree>
    <p:extLst>
      <p:ext uri="{BB962C8B-B14F-4D97-AF65-F5344CB8AC3E}">
        <p14:creationId xmlns:p14="http://schemas.microsoft.com/office/powerpoint/2010/main" val="112858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6" dirty="0">
                <a:cs typeface="Arial" panose="020B0604020202020204" pitchFamily="34" charset="0"/>
              </a:rPr>
              <a:t>590.003; FC </a:t>
            </a:r>
            <a:r>
              <a:rPr lang="en-US" b="1" dirty="0">
                <a:cs typeface="Arial" panose="020B0604020202020204" pitchFamily="34" charset="0"/>
              </a:rPr>
              <a:t>3-401.14 </a:t>
            </a:r>
            <a:br>
              <a:rPr lang="en-US" b="1" dirty="0">
                <a:cs typeface="Arial" panose="020B0604020202020204" pitchFamily="34" charset="0"/>
              </a:rPr>
            </a:br>
            <a:r>
              <a:rPr lang="en-US" b="1" dirty="0">
                <a:cs typeface="Arial" panose="020B0604020202020204" pitchFamily="34" charset="0"/>
              </a:rPr>
              <a:t>Non-Continuous Cooking of Raw Animal Foods</a:t>
            </a:r>
            <a:endParaRPr lang="en-US" dirty="0"/>
          </a:p>
        </p:txBody>
      </p:sp>
      <p:sp>
        <p:nvSpPr>
          <p:cNvPr id="3" name="Content Placeholder 2"/>
          <p:cNvSpPr>
            <a:spLocks noGrp="1"/>
          </p:cNvSpPr>
          <p:nvPr>
            <p:ph idx="1"/>
          </p:nvPr>
        </p:nvSpPr>
        <p:spPr>
          <a:xfrm>
            <a:off x="1522414" y="2438400"/>
            <a:ext cx="9144000" cy="3733800"/>
          </a:xfrm>
        </p:spPr>
        <p:txBody>
          <a:bodyPr/>
          <a:lstStyle/>
          <a:p>
            <a:r>
              <a:rPr lang="en-US" dirty="0"/>
              <a:t>Non-continuous cooking means raw animal food is intentionally cooked to a temperature below the minimum required temperature during the first cook/heat and then </a:t>
            </a:r>
            <a:r>
              <a:rPr lang="en-US" b="1" dirty="0"/>
              <a:t>cooled.</a:t>
            </a:r>
            <a:r>
              <a:rPr lang="en-US" dirty="0"/>
              <a:t> The cooking process is completed at a later date or time during the second cook. </a:t>
            </a:r>
          </a:p>
          <a:p>
            <a:endParaRPr lang="en-US" dirty="0"/>
          </a:p>
          <a:p>
            <a:r>
              <a:rPr lang="en-US" b="1" dirty="0"/>
              <a:t>NOTE: </a:t>
            </a:r>
            <a:r>
              <a:rPr lang="en-US" dirty="0"/>
              <a:t>raw animal foods that are </a:t>
            </a:r>
            <a:r>
              <a:rPr lang="en-US" b="1" dirty="0"/>
              <a:t>not cooled </a:t>
            </a:r>
            <a:r>
              <a:rPr lang="en-US" dirty="0"/>
              <a:t>after the initial heat/cook are not included in the definition of non-continuous cooking.</a:t>
            </a:r>
          </a:p>
          <a:p>
            <a:endParaRPr lang="en-US" dirty="0"/>
          </a:p>
        </p:txBody>
      </p:sp>
    </p:spTree>
    <p:extLst>
      <p:ext uri="{BB962C8B-B14F-4D97-AF65-F5344CB8AC3E}">
        <p14:creationId xmlns:p14="http://schemas.microsoft.com/office/powerpoint/2010/main" val="31366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6" dirty="0">
                <a:cs typeface="Arial" panose="020B0604020202020204" pitchFamily="34" charset="0"/>
              </a:rPr>
              <a:t>590.003; FC </a:t>
            </a:r>
            <a:r>
              <a:rPr lang="en-US" b="1" dirty="0">
                <a:cs typeface="Arial" panose="020B0604020202020204" pitchFamily="34" charset="0"/>
              </a:rPr>
              <a:t>3-401.14 </a:t>
            </a:r>
            <a:br>
              <a:rPr lang="en-US" b="1" dirty="0">
                <a:cs typeface="Arial" panose="020B0604020202020204" pitchFamily="34" charset="0"/>
              </a:rPr>
            </a:br>
            <a:r>
              <a:rPr lang="en-US" b="1" dirty="0">
                <a:cs typeface="Arial" panose="020B0604020202020204" pitchFamily="34" charset="0"/>
              </a:rPr>
              <a:t>Non-Continuous Cooking of Raw Animal Foods</a:t>
            </a:r>
            <a:endParaRPr lang="en-US" dirty="0"/>
          </a:p>
        </p:txBody>
      </p:sp>
      <p:sp>
        <p:nvSpPr>
          <p:cNvPr id="3" name="Content Placeholder 2"/>
          <p:cNvSpPr>
            <a:spLocks noGrp="1"/>
          </p:cNvSpPr>
          <p:nvPr>
            <p:ph idx="1"/>
          </p:nvPr>
        </p:nvSpPr>
        <p:spPr>
          <a:xfrm>
            <a:off x="1522414" y="1600200"/>
            <a:ext cx="9601198" cy="4572000"/>
          </a:xfrm>
        </p:spPr>
        <p:txBody>
          <a:bodyPr>
            <a:normAutofit/>
          </a:bodyPr>
          <a:lstStyle/>
          <a:p>
            <a:pPr marL="0" indent="0">
              <a:buNone/>
            </a:pPr>
            <a:r>
              <a:rPr lang="en-US" dirty="0"/>
              <a:t>Raw animal FOODS that are cooked using a NON-CONTINUOUS COOKING process shall be</a:t>
            </a:r>
            <a:r>
              <a:rPr lang="en-US" dirty="0" smtClean="0"/>
              <a:t>:</a:t>
            </a:r>
            <a:endParaRPr lang="en-US" sz="1050" dirty="0"/>
          </a:p>
          <a:p>
            <a:pPr>
              <a:buAutoNum type="alphaUcParenBoth"/>
            </a:pPr>
            <a:r>
              <a:rPr lang="en-US" dirty="0" smtClean="0"/>
              <a:t> Subject </a:t>
            </a:r>
            <a:r>
              <a:rPr lang="en-US" dirty="0"/>
              <a:t>to an initial heating process that is no longer than sixty minutes in  </a:t>
            </a:r>
            <a:r>
              <a:rPr lang="en-US" dirty="0" smtClean="0"/>
              <a:t> 	duration</a:t>
            </a:r>
            <a:r>
              <a:rPr lang="en-US" baseline="26000" dirty="0" smtClean="0"/>
              <a:t>P</a:t>
            </a:r>
            <a:endParaRPr lang="en-US" sz="1050" dirty="0"/>
          </a:p>
          <a:p>
            <a:pPr marL="0" indent="0">
              <a:buNone/>
            </a:pPr>
            <a:r>
              <a:rPr lang="en-US" dirty="0" smtClean="0"/>
              <a:t> (</a:t>
            </a:r>
            <a:r>
              <a:rPr lang="en-US" dirty="0"/>
              <a:t>B</a:t>
            </a:r>
            <a:r>
              <a:rPr lang="en-US" dirty="0" smtClean="0"/>
              <a:t>) Immediately </a:t>
            </a:r>
            <a:r>
              <a:rPr lang="en-US" dirty="0"/>
              <a:t>after initial heating, cooled according to the time and </a:t>
            </a:r>
            <a:r>
              <a:rPr lang="en-US" dirty="0" smtClean="0"/>
              <a:t>temperature 	parameters </a:t>
            </a:r>
            <a:r>
              <a:rPr lang="en-US" dirty="0"/>
              <a:t>specified for cooked TCS Food </a:t>
            </a:r>
            <a:r>
              <a:rPr lang="en-US" baseline="26000" dirty="0" smtClean="0"/>
              <a:t>P</a:t>
            </a:r>
            <a:endParaRPr lang="en-US" sz="1050" dirty="0"/>
          </a:p>
          <a:p>
            <a:pPr marL="0" indent="0">
              <a:buNone/>
            </a:pPr>
            <a:r>
              <a:rPr lang="en-US" dirty="0" smtClean="0"/>
              <a:t> (</a:t>
            </a:r>
            <a:r>
              <a:rPr lang="en-US" dirty="0"/>
              <a:t>C)  </a:t>
            </a:r>
            <a:r>
              <a:rPr lang="en-US" dirty="0" smtClean="0"/>
              <a:t>After </a:t>
            </a:r>
            <a:r>
              <a:rPr lang="en-US" dirty="0"/>
              <a:t>cooling, held frozen or cold, as specified TCS foods;</a:t>
            </a:r>
            <a:r>
              <a:rPr lang="en-US" baseline="26000" dirty="0"/>
              <a:t> </a:t>
            </a:r>
            <a:r>
              <a:rPr lang="en-US" baseline="26000" dirty="0" smtClean="0"/>
              <a:t>P</a:t>
            </a:r>
            <a:endParaRPr lang="en-US" sz="1050" dirty="0"/>
          </a:p>
          <a:p>
            <a:pPr>
              <a:buAutoNum type="alphaUcParenBoth" startAt="4"/>
            </a:pPr>
            <a:r>
              <a:rPr lang="en-US" dirty="0"/>
              <a:t> </a:t>
            </a:r>
            <a:r>
              <a:rPr lang="en-US" dirty="0" smtClean="0"/>
              <a:t>Prior </a:t>
            </a:r>
            <a:r>
              <a:rPr lang="en-US" dirty="0"/>
              <a:t>to sale or service, cooked using a process that heats all parts of the food </a:t>
            </a:r>
            <a:r>
              <a:rPr lang="en-US" dirty="0" smtClean="0"/>
              <a:t> to </a:t>
            </a:r>
            <a:r>
              <a:rPr lang="en-US" dirty="0"/>
              <a:t>a </a:t>
            </a:r>
            <a:r>
              <a:rPr lang="en-US" dirty="0" smtClean="0"/>
              <a:t>	temperature </a:t>
            </a:r>
            <a:r>
              <a:rPr lang="en-US" dirty="0"/>
              <a:t>and for a time as specified in the Food Code;</a:t>
            </a:r>
            <a:r>
              <a:rPr lang="en-US" baseline="26000" dirty="0"/>
              <a:t> </a:t>
            </a:r>
            <a:r>
              <a:rPr lang="en-US" baseline="26000" dirty="0" smtClean="0"/>
              <a:t>P</a:t>
            </a:r>
            <a:endParaRPr lang="en-US" sz="1050" dirty="0"/>
          </a:p>
          <a:p>
            <a:pPr marL="0" indent="0">
              <a:buNone/>
            </a:pPr>
            <a:r>
              <a:rPr lang="en-US" dirty="0" smtClean="0"/>
              <a:t> (</a:t>
            </a:r>
            <a:r>
              <a:rPr lang="en-US" dirty="0"/>
              <a:t>E) </a:t>
            </a:r>
            <a:r>
              <a:rPr lang="en-US" dirty="0" smtClean="0"/>
              <a:t>Cooled </a:t>
            </a:r>
            <a:r>
              <a:rPr lang="en-US" dirty="0"/>
              <a:t>according to the time and temperature parameters specified in the </a:t>
            </a:r>
            <a:r>
              <a:rPr lang="en-US" dirty="0" smtClean="0"/>
              <a:t>Food 	Code </a:t>
            </a:r>
            <a:r>
              <a:rPr lang="en-US" dirty="0"/>
              <a:t>for TCS foods </a:t>
            </a:r>
            <a:r>
              <a:rPr lang="en-US" baseline="26000" dirty="0"/>
              <a:t>P</a:t>
            </a:r>
            <a:endParaRPr lang="en-US" dirty="0"/>
          </a:p>
        </p:txBody>
      </p:sp>
      <p:sp>
        <p:nvSpPr>
          <p:cNvPr id="4" name="TextBox 3"/>
          <p:cNvSpPr txBox="1"/>
          <p:nvPr/>
        </p:nvSpPr>
        <p:spPr>
          <a:xfrm>
            <a:off x="4494212" y="6248400"/>
            <a:ext cx="2438400" cy="369332"/>
          </a:xfrm>
          <a:prstGeom prst="rect">
            <a:avLst/>
          </a:prstGeom>
          <a:noFill/>
        </p:spPr>
        <p:txBody>
          <a:bodyPr wrap="square" rtlCol="0">
            <a:spAutoFit/>
          </a:bodyPr>
          <a:lstStyle/>
          <a:p>
            <a:r>
              <a:rPr lang="en-US" dirty="0" smtClean="0"/>
              <a:t>And…</a:t>
            </a:r>
            <a:endParaRPr lang="en-US" dirty="0"/>
          </a:p>
        </p:txBody>
      </p:sp>
    </p:spTree>
    <p:extLst>
      <p:ext uri="{BB962C8B-B14F-4D97-AF65-F5344CB8AC3E}">
        <p14:creationId xmlns:p14="http://schemas.microsoft.com/office/powerpoint/2010/main" val="22040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26" dirty="0">
                <a:cs typeface="Arial" panose="020B0604020202020204" pitchFamily="34" charset="0"/>
              </a:rPr>
              <a:t>590.003; FC </a:t>
            </a:r>
            <a:r>
              <a:rPr lang="en-US" b="1" dirty="0">
                <a:cs typeface="Arial" panose="020B0604020202020204" pitchFamily="34" charset="0"/>
              </a:rPr>
              <a:t>3-401.14 </a:t>
            </a:r>
            <a:br>
              <a:rPr lang="en-US" b="1" dirty="0">
                <a:cs typeface="Arial" panose="020B0604020202020204" pitchFamily="34" charset="0"/>
              </a:rPr>
            </a:br>
            <a:r>
              <a:rPr lang="en-US" b="1" dirty="0">
                <a:cs typeface="Arial" panose="020B0604020202020204" pitchFamily="34" charset="0"/>
              </a:rPr>
              <a:t>Non-Continuous Cooking of Raw Animal Foods</a:t>
            </a:r>
            <a:endParaRPr lang="en-US" dirty="0"/>
          </a:p>
        </p:txBody>
      </p:sp>
      <p:sp>
        <p:nvSpPr>
          <p:cNvPr id="3" name="Content Placeholder 2"/>
          <p:cNvSpPr>
            <a:spLocks noGrp="1"/>
          </p:cNvSpPr>
          <p:nvPr>
            <p:ph idx="1"/>
          </p:nvPr>
        </p:nvSpPr>
        <p:spPr>
          <a:xfrm>
            <a:off x="1522414" y="1524000"/>
            <a:ext cx="9524998" cy="4648200"/>
          </a:xfrm>
        </p:spPr>
        <p:txBody>
          <a:bodyPr>
            <a:normAutofit/>
          </a:bodyPr>
          <a:lstStyle/>
          <a:p>
            <a:pPr marL="0" indent="0">
              <a:buNone/>
            </a:pPr>
            <a:r>
              <a:rPr lang="en-US" sz="1600" dirty="0">
                <a:cs typeface="Arial" panose="020B0604020202020204" pitchFamily="34" charset="0"/>
              </a:rPr>
              <a:t> (F) Prepared and stored according to written procedures that: </a:t>
            </a:r>
            <a:r>
              <a:rPr lang="en-US" sz="1600" baseline="26000" dirty="0" smtClean="0"/>
              <a:t>Pf</a:t>
            </a:r>
          </a:p>
          <a:p>
            <a:pPr marL="0" indent="0">
              <a:buNone/>
            </a:pPr>
            <a:endParaRPr lang="en-US" sz="800" dirty="0">
              <a:cs typeface="Arial" panose="020B0604020202020204" pitchFamily="34" charset="0"/>
            </a:endParaRPr>
          </a:p>
          <a:p>
            <a:pPr marL="457200" lvl="1" indent="0">
              <a:buNone/>
            </a:pPr>
            <a:r>
              <a:rPr lang="en-US" sz="1600" dirty="0">
                <a:cs typeface="Arial" panose="020B0604020202020204" pitchFamily="34" charset="0"/>
              </a:rPr>
              <a:t>(1) 	Have obtained prior approval from the regulatory authority; </a:t>
            </a:r>
            <a:endParaRPr lang="en-US" sz="900" dirty="0">
              <a:cs typeface="Arial" panose="020B0604020202020204" pitchFamily="34" charset="0"/>
            </a:endParaRPr>
          </a:p>
          <a:p>
            <a:pPr marL="457200" lvl="1" indent="0">
              <a:buNone/>
            </a:pPr>
            <a:r>
              <a:rPr lang="en-US" sz="1600" dirty="0">
                <a:cs typeface="Arial" panose="020B0604020202020204" pitchFamily="34" charset="0"/>
              </a:rPr>
              <a:t>(2) 	Are maintained in the food establishment and are available to the regulatory </a:t>
            </a:r>
            <a:r>
              <a:rPr lang="en-US" sz="1600" dirty="0" smtClean="0">
                <a:cs typeface="Arial" panose="020B0604020202020204" pitchFamily="34" charset="0"/>
              </a:rPr>
              <a:t>authority </a:t>
            </a:r>
            <a:r>
              <a:rPr lang="en-US" sz="1600" dirty="0">
                <a:cs typeface="Arial" panose="020B0604020202020204" pitchFamily="34" charset="0"/>
              </a:rPr>
              <a:t>upon </a:t>
            </a:r>
            <a:r>
              <a:rPr lang="en-US" sz="1600" dirty="0" smtClean="0">
                <a:cs typeface="Arial" panose="020B0604020202020204" pitchFamily="34" charset="0"/>
              </a:rPr>
              <a:t>  	request</a:t>
            </a:r>
            <a:r>
              <a:rPr lang="en-US" sz="1600" dirty="0">
                <a:cs typeface="Arial" panose="020B0604020202020204" pitchFamily="34" charset="0"/>
              </a:rPr>
              <a:t>; </a:t>
            </a:r>
            <a:endParaRPr lang="en-US" sz="900" dirty="0">
              <a:cs typeface="Arial" panose="020B0604020202020204" pitchFamily="34" charset="0"/>
            </a:endParaRPr>
          </a:p>
          <a:p>
            <a:pPr marL="457200" lvl="1" indent="0">
              <a:buNone/>
            </a:pPr>
            <a:r>
              <a:rPr lang="en-US" sz="1600" dirty="0">
                <a:cs typeface="Arial" panose="020B0604020202020204" pitchFamily="34" charset="0"/>
              </a:rPr>
              <a:t>(3)	Describe how the requirements specified under ¶ (A)­-(E) of this Section are </a:t>
            </a:r>
            <a:r>
              <a:rPr lang="en-US" sz="1600" dirty="0" smtClean="0">
                <a:cs typeface="Arial" panose="020B0604020202020204" pitchFamily="34" charset="0"/>
              </a:rPr>
              <a:t>to be monitored </a:t>
            </a:r>
            <a:r>
              <a:rPr lang="en-US" sz="1600" dirty="0">
                <a:cs typeface="Arial" panose="020B0604020202020204" pitchFamily="34" charset="0"/>
              </a:rPr>
              <a:t>and </a:t>
            </a:r>
            <a:r>
              <a:rPr lang="en-US" sz="1600" dirty="0" smtClean="0">
                <a:cs typeface="Arial" panose="020B0604020202020204" pitchFamily="34" charset="0"/>
              </a:rPr>
              <a:t>	documented </a:t>
            </a:r>
            <a:r>
              <a:rPr lang="en-US" sz="1600" dirty="0">
                <a:cs typeface="Arial" panose="020B0604020202020204" pitchFamily="34" charset="0"/>
              </a:rPr>
              <a:t>by the permit holder and the 	</a:t>
            </a:r>
            <a:r>
              <a:rPr lang="en-US" sz="1600" dirty="0" smtClean="0">
                <a:cs typeface="Arial" panose="020B0604020202020204" pitchFamily="34" charset="0"/>
              </a:rPr>
              <a:t>corrective </a:t>
            </a:r>
            <a:r>
              <a:rPr lang="en-US" sz="1600" dirty="0">
                <a:cs typeface="Arial" panose="020B0604020202020204" pitchFamily="34" charset="0"/>
              </a:rPr>
              <a:t>actions to be taken if the requirements are </a:t>
            </a:r>
            <a:r>
              <a:rPr lang="en-US" sz="1600" dirty="0" smtClean="0">
                <a:cs typeface="Arial" panose="020B0604020202020204" pitchFamily="34" charset="0"/>
              </a:rPr>
              <a:t>	not </a:t>
            </a:r>
            <a:r>
              <a:rPr lang="en-US" sz="1600" dirty="0">
                <a:cs typeface="Arial" panose="020B0604020202020204" pitchFamily="34" charset="0"/>
              </a:rPr>
              <a:t>met; </a:t>
            </a:r>
            <a:endParaRPr lang="en-US" sz="800" dirty="0">
              <a:cs typeface="Arial" panose="020B0604020202020204" pitchFamily="34" charset="0"/>
            </a:endParaRPr>
          </a:p>
          <a:p>
            <a:pPr marL="457200" lvl="1" indent="0">
              <a:buNone/>
            </a:pPr>
            <a:r>
              <a:rPr lang="en-US" sz="1600" dirty="0">
                <a:cs typeface="Arial" panose="020B0604020202020204" pitchFamily="34" charset="0"/>
              </a:rPr>
              <a:t>(4)	Describe how the foods, after initial heating, but prior to complete cooking, </a:t>
            </a:r>
            <a:r>
              <a:rPr lang="en-US" sz="1600" dirty="0" smtClean="0">
                <a:cs typeface="Arial" panose="020B0604020202020204" pitchFamily="34" charset="0"/>
              </a:rPr>
              <a:t>are </a:t>
            </a:r>
            <a:r>
              <a:rPr lang="en-US" sz="1600" dirty="0">
                <a:cs typeface="Arial" panose="020B0604020202020204" pitchFamily="34" charset="0"/>
              </a:rPr>
              <a:t>to be marked or </a:t>
            </a:r>
            <a:r>
              <a:rPr lang="en-US" sz="1600" dirty="0" smtClean="0">
                <a:cs typeface="Arial" panose="020B0604020202020204" pitchFamily="34" charset="0"/>
              </a:rPr>
              <a:t>	otherwise </a:t>
            </a:r>
            <a:r>
              <a:rPr lang="en-US" sz="1600" dirty="0">
                <a:cs typeface="Arial" panose="020B0604020202020204" pitchFamily="34" charset="0"/>
              </a:rPr>
              <a:t>identified as foods that must be cooked as </a:t>
            </a:r>
            <a:r>
              <a:rPr lang="en-US" sz="1600" dirty="0" smtClean="0">
                <a:cs typeface="Arial" panose="020B0604020202020204" pitchFamily="34" charset="0"/>
              </a:rPr>
              <a:t>specified </a:t>
            </a:r>
            <a:r>
              <a:rPr lang="en-US" sz="1600" dirty="0">
                <a:cs typeface="Arial" panose="020B0604020202020204" pitchFamily="34" charset="0"/>
              </a:rPr>
              <a:t>under ¶ (D) of this section prior to </a:t>
            </a:r>
            <a:r>
              <a:rPr lang="en-US" sz="1600" dirty="0" smtClean="0">
                <a:cs typeface="Arial" panose="020B0604020202020204" pitchFamily="34" charset="0"/>
              </a:rPr>
              <a:t>	being </a:t>
            </a:r>
            <a:r>
              <a:rPr lang="en-US" sz="1600" dirty="0">
                <a:cs typeface="Arial" panose="020B0604020202020204" pitchFamily="34" charset="0"/>
              </a:rPr>
              <a:t>offered for sale or service; </a:t>
            </a:r>
            <a:r>
              <a:rPr lang="en-US" sz="1600" dirty="0" smtClean="0">
                <a:cs typeface="Arial" panose="020B0604020202020204" pitchFamily="34" charset="0"/>
              </a:rPr>
              <a:t>and</a:t>
            </a:r>
            <a:endParaRPr lang="en-US" sz="900" dirty="0">
              <a:cs typeface="Arial" panose="020B0604020202020204" pitchFamily="34" charset="0"/>
            </a:endParaRPr>
          </a:p>
          <a:p>
            <a:pPr marL="457200" lvl="1" indent="0">
              <a:buNone/>
            </a:pPr>
            <a:r>
              <a:rPr lang="en-US" sz="1600" dirty="0">
                <a:cs typeface="Arial" panose="020B0604020202020204" pitchFamily="34" charset="0"/>
              </a:rPr>
              <a:t>(5)	Describe how the foods, after initial heating but prior to cooking as specified </a:t>
            </a:r>
            <a:r>
              <a:rPr lang="en-US" sz="1600" dirty="0" smtClean="0">
                <a:cs typeface="Arial" panose="020B0604020202020204" pitchFamily="34" charset="0"/>
              </a:rPr>
              <a:t>under </a:t>
            </a:r>
            <a:r>
              <a:rPr lang="en-US" sz="1600" dirty="0">
                <a:cs typeface="Arial" panose="020B0604020202020204" pitchFamily="34" charset="0"/>
              </a:rPr>
              <a:t>¶(D) of this </a:t>
            </a:r>
            <a:r>
              <a:rPr lang="en-US" sz="1600" dirty="0" smtClean="0">
                <a:cs typeface="Arial" panose="020B0604020202020204" pitchFamily="34" charset="0"/>
              </a:rPr>
              <a:t>	section</a:t>
            </a:r>
            <a:r>
              <a:rPr lang="en-US" sz="1600" dirty="0">
                <a:cs typeface="Arial" panose="020B0604020202020204" pitchFamily="34" charset="0"/>
              </a:rPr>
              <a:t>, are to be separated from ready-to-eat foods</a:t>
            </a:r>
            <a:endParaRPr lang="en-US" dirty="0"/>
          </a:p>
        </p:txBody>
      </p:sp>
    </p:spTree>
    <p:extLst>
      <p:ext uri="{BB962C8B-B14F-4D97-AF65-F5344CB8AC3E}">
        <p14:creationId xmlns:p14="http://schemas.microsoft.com/office/powerpoint/2010/main" val="202290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671512"/>
          </a:xfrm>
        </p:spPr>
        <p:txBody>
          <a:bodyPr/>
          <a:lstStyle/>
          <a:p>
            <a:r>
              <a:rPr lang="en-US" dirty="0" smtClean="0"/>
              <a:t>New Temperature Danger Zone</a:t>
            </a:r>
            <a:endParaRPr lang="en-US" dirty="0"/>
          </a:p>
        </p:txBody>
      </p:sp>
      <p:sp>
        <p:nvSpPr>
          <p:cNvPr id="3" name="Rectangle 2"/>
          <p:cNvSpPr/>
          <p:nvPr/>
        </p:nvSpPr>
        <p:spPr>
          <a:xfrm>
            <a:off x="1217612" y="1005016"/>
            <a:ext cx="10058400" cy="2877711"/>
          </a:xfrm>
          <a:prstGeom prst="rect">
            <a:avLst/>
          </a:prstGeom>
        </p:spPr>
        <p:txBody>
          <a:bodyPr wrap="square">
            <a:spAutoFit/>
          </a:bodyPr>
          <a:lstStyle/>
          <a:p>
            <a:r>
              <a:rPr lang="en-US" b="1" dirty="0"/>
              <a:t>New Temperature Danger Zone 41°F - </a:t>
            </a:r>
            <a:r>
              <a:rPr lang="en-US" b="1" dirty="0">
                <a:solidFill>
                  <a:srgbClr val="FF0000"/>
                </a:solidFill>
              </a:rPr>
              <a:t>135°F</a:t>
            </a:r>
          </a:p>
          <a:p>
            <a:pPr lvl="0"/>
            <a:endParaRPr lang="en-US" sz="800" b="1" dirty="0">
              <a:solidFill>
                <a:srgbClr val="FF0000"/>
              </a:solidFill>
            </a:endParaRPr>
          </a:p>
          <a:p>
            <a:pPr lvl="0"/>
            <a:endParaRPr lang="en-US" sz="800" b="1" dirty="0">
              <a:solidFill>
                <a:srgbClr val="FF0000"/>
              </a:solidFill>
            </a:endParaRPr>
          </a:p>
          <a:p>
            <a:r>
              <a:rPr lang="en-US" sz="1400" spc="-26" dirty="0">
                <a:cs typeface="MS PGothic"/>
              </a:rPr>
              <a:t>	</a:t>
            </a:r>
            <a:r>
              <a:rPr lang="en-US" b="1" spc="-26" dirty="0">
                <a:cs typeface="MS PGothic"/>
              </a:rPr>
              <a:t>590.003; FC</a:t>
            </a:r>
            <a:r>
              <a:rPr lang="en-US" b="1" spc="-68" dirty="0">
                <a:cs typeface="MS PGothic"/>
              </a:rPr>
              <a:t> </a:t>
            </a:r>
            <a:r>
              <a:rPr lang="en-US" b="1" spc="-8" dirty="0"/>
              <a:t>3</a:t>
            </a:r>
            <a:r>
              <a:rPr lang="en-US" b="1" dirty="0"/>
              <a:t>-</a:t>
            </a:r>
            <a:r>
              <a:rPr lang="en-US" b="1" spc="-8" dirty="0"/>
              <a:t>202.11 </a:t>
            </a:r>
          </a:p>
          <a:p>
            <a:r>
              <a:rPr lang="en-US" b="1" spc="-8" dirty="0"/>
              <a:t>	</a:t>
            </a:r>
            <a:r>
              <a:rPr lang="en-US" dirty="0"/>
              <a:t>Receiving hot foods - now </a:t>
            </a:r>
            <a:r>
              <a:rPr lang="en-US" b="1" dirty="0"/>
              <a:t>135°F</a:t>
            </a:r>
            <a:r>
              <a:rPr lang="en-US" dirty="0"/>
              <a:t> or above.</a:t>
            </a:r>
          </a:p>
          <a:p>
            <a:endParaRPr lang="en-US" sz="1050" dirty="0"/>
          </a:p>
          <a:p>
            <a:r>
              <a:rPr lang="en-US" spc="-26" dirty="0">
                <a:cs typeface="MS PGothic"/>
              </a:rPr>
              <a:t>	</a:t>
            </a:r>
            <a:r>
              <a:rPr lang="en-US" b="1" spc="-26" dirty="0">
                <a:cs typeface="MS PGothic"/>
              </a:rPr>
              <a:t>590.003; FC</a:t>
            </a:r>
            <a:r>
              <a:rPr lang="en-US" b="1" spc="-68" dirty="0">
                <a:cs typeface="MS PGothic"/>
              </a:rPr>
              <a:t> </a:t>
            </a:r>
            <a:r>
              <a:rPr lang="en-US" b="1" dirty="0"/>
              <a:t>3-304.12 </a:t>
            </a:r>
          </a:p>
          <a:p>
            <a:r>
              <a:rPr lang="en-US" b="1" dirty="0"/>
              <a:t>	</a:t>
            </a:r>
            <a:r>
              <a:rPr lang="en-US" dirty="0"/>
              <a:t>In-use utensil – may now be stored in hot water at </a:t>
            </a:r>
            <a:r>
              <a:rPr lang="en-US" b="1" dirty="0"/>
              <a:t>135°F</a:t>
            </a:r>
            <a:r>
              <a:rPr lang="en-US" dirty="0"/>
              <a:t> or above.</a:t>
            </a:r>
          </a:p>
          <a:p>
            <a:endParaRPr lang="en-US" sz="1050" dirty="0"/>
          </a:p>
          <a:p>
            <a:r>
              <a:rPr lang="en-US" spc="-26" dirty="0">
                <a:cs typeface="MS PGothic"/>
              </a:rPr>
              <a:t>	</a:t>
            </a:r>
            <a:r>
              <a:rPr lang="en-US" b="1" spc="-26" dirty="0">
                <a:cs typeface="MS PGothic"/>
              </a:rPr>
              <a:t>590.003; FC</a:t>
            </a:r>
            <a:r>
              <a:rPr lang="en-US" b="1" spc="-68" dirty="0">
                <a:cs typeface="MS PGothic"/>
              </a:rPr>
              <a:t> </a:t>
            </a:r>
            <a:r>
              <a:rPr lang="en-US" b="1" dirty="0"/>
              <a:t>3-401.13 </a:t>
            </a:r>
          </a:p>
          <a:p>
            <a:r>
              <a:rPr lang="en-US" b="1" dirty="0"/>
              <a:t>      </a:t>
            </a:r>
            <a:r>
              <a:rPr lang="en-US" b="1" dirty="0" smtClean="0"/>
              <a:t>	</a:t>
            </a:r>
            <a:r>
              <a:rPr lang="en-US" dirty="0" smtClean="0"/>
              <a:t>Cooking </a:t>
            </a:r>
            <a:r>
              <a:rPr lang="en-US" dirty="0"/>
              <a:t>fruits and vegetables for hot holding </a:t>
            </a:r>
            <a:r>
              <a:rPr lang="en-US" b="1" dirty="0"/>
              <a:t>135°F</a:t>
            </a:r>
            <a:r>
              <a:rPr lang="en-US" dirty="0"/>
              <a:t> or above </a:t>
            </a:r>
            <a:r>
              <a:rPr lang="en-US" dirty="0" smtClean="0"/>
              <a:t>(</a:t>
            </a:r>
            <a:r>
              <a:rPr lang="en-US" dirty="0"/>
              <a:t>no cooking requirement if </a:t>
            </a:r>
            <a:r>
              <a:rPr lang="en-US" dirty="0" smtClean="0"/>
              <a:t>	cooked </a:t>
            </a:r>
            <a:r>
              <a:rPr lang="en-US" dirty="0"/>
              <a:t>for immediate service).</a:t>
            </a:r>
          </a:p>
        </p:txBody>
      </p:sp>
      <p:sp>
        <p:nvSpPr>
          <p:cNvPr id="4" name="Rectangle 3"/>
          <p:cNvSpPr/>
          <p:nvPr/>
        </p:nvSpPr>
        <p:spPr>
          <a:xfrm>
            <a:off x="2132012" y="3901262"/>
            <a:ext cx="8839200" cy="2354491"/>
          </a:xfrm>
          <a:prstGeom prst="rect">
            <a:avLst/>
          </a:prstGeom>
        </p:spPr>
        <p:txBody>
          <a:bodyPr wrap="square">
            <a:spAutoFit/>
          </a:bodyPr>
          <a:lstStyle/>
          <a:p>
            <a:r>
              <a:rPr lang="en-US" b="1" spc="-26" dirty="0">
                <a:cs typeface="MS PGothic"/>
              </a:rPr>
              <a:t>590.003; FC</a:t>
            </a:r>
            <a:r>
              <a:rPr lang="en-US" b="1" spc="-68" dirty="0">
                <a:cs typeface="MS PGothic"/>
              </a:rPr>
              <a:t> </a:t>
            </a:r>
            <a:r>
              <a:rPr lang="en-US" b="1" dirty="0"/>
              <a:t>3-501.16 </a:t>
            </a:r>
            <a:r>
              <a:rPr lang="en-US" dirty="0"/>
              <a:t>	</a:t>
            </a:r>
          </a:p>
          <a:p>
            <a:r>
              <a:rPr lang="en-US" dirty="0" smtClean="0"/>
              <a:t>Hot </a:t>
            </a:r>
            <a:r>
              <a:rPr lang="en-US" dirty="0"/>
              <a:t>holding is now </a:t>
            </a:r>
            <a:r>
              <a:rPr lang="en-US" b="1" dirty="0"/>
              <a:t>135°F</a:t>
            </a:r>
            <a:r>
              <a:rPr lang="en-US" dirty="0"/>
              <a:t> or above.</a:t>
            </a:r>
          </a:p>
          <a:p>
            <a:endParaRPr lang="en-US" sz="1050" dirty="0"/>
          </a:p>
          <a:p>
            <a:pPr lvl="0"/>
            <a:r>
              <a:rPr lang="en-US" b="1" spc="-26" dirty="0" smtClean="0">
                <a:cs typeface="MS PGothic"/>
              </a:rPr>
              <a:t>590.003</a:t>
            </a:r>
            <a:r>
              <a:rPr lang="en-US" b="1" spc="-26" dirty="0">
                <a:cs typeface="MS PGothic"/>
              </a:rPr>
              <a:t>; FC</a:t>
            </a:r>
            <a:r>
              <a:rPr lang="en-US" b="1" spc="-68" dirty="0">
                <a:cs typeface="MS PGothic"/>
              </a:rPr>
              <a:t> </a:t>
            </a:r>
            <a:r>
              <a:rPr lang="en-US" b="1" dirty="0"/>
              <a:t>3-501.14 </a:t>
            </a:r>
            <a:r>
              <a:rPr lang="en-US" dirty="0"/>
              <a:t>	</a:t>
            </a:r>
          </a:p>
          <a:p>
            <a:pPr lvl="0"/>
            <a:r>
              <a:rPr lang="en-US" dirty="0" smtClean="0"/>
              <a:t>Cooling </a:t>
            </a:r>
            <a:r>
              <a:rPr lang="en-US" dirty="0"/>
              <a:t>- now </a:t>
            </a:r>
            <a:r>
              <a:rPr lang="en-US" b="1" dirty="0"/>
              <a:t>135°F</a:t>
            </a:r>
            <a:r>
              <a:rPr lang="en-US" dirty="0"/>
              <a:t> to 70°F in first 2 hours and then from 70°F to </a:t>
            </a:r>
            <a:r>
              <a:rPr lang="en-US" dirty="0" smtClean="0"/>
              <a:t>41°F </a:t>
            </a:r>
            <a:r>
              <a:rPr lang="en-US" dirty="0"/>
              <a:t>within the next 4 hours. Whole process not to exceed 6 hours.</a:t>
            </a:r>
            <a:br>
              <a:rPr lang="en-US" dirty="0"/>
            </a:br>
            <a:endParaRPr lang="en-US" sz="1050" dirty="0"/>
          </a:p>
          <a:p>
            <a:r>
              <a:rPr lang="en-US" b="1" spc="-26" dirty="0" smtClean="0">
                <a:cs typeface="MS PGothic"/>
              </a:rPr>
              <a:t>590.003</a:t>
            </a:r>
            <a:r>
              <a:rPr lang="en-US" b="1" spc="-26" dirty="0">
                <a:cs typeface="MS PGothic"/>
              </a:rPr>
              <a:t>; FC</a:t>
            </a:r>
            <a:r>
              <a:rPr lang="en-US" b="1" spc="-68" dirty="0">
                <a:cs typeface="MS PGothic"/>
              </a:rPr>
              <a:t> </a:t>
            </a:r>
            <a:r>
              <a:rPr lang="en-US" b="1" dirty="0"/>
              <a:t>3-403.11 </a:t>
            </a:r>
            <a:r>
              <a:rPr lang="en-US" dirty="0"/>
              <a:t>	</a:t>
            </a:r>
          </a:p>
          <a:p>
            <a:r>
              <a:rPr lang="en-US" dirty="0" smtClean="0"/>
              <a:t>Reheating </a:t>
            </a:r>
            <a:r>
              <a:rPr lang="en-US" dirty="0"/>
              <a:t>commercially processed TCS </a:t>
            </a:r>
            <a:r>
              <a:rPr lang="en-US" dirty="0" smtClean="0"/>
              <a:t>foods </a:t>
            </a:r>
            <a:r>
              <a:rPr lang="en-US" dirty="0"/>
              <a:t>- must now be </a:t>
            </a:r>
            <a:r>
              <a:rPr lang="en-US" dirty="0" smtClean="0"/>
              <a:t>reheated </a:t>
            </a:r>
            <a:r>
              <a:rPr lang="en-US" dirty="0"/>
              <a:t>to </a:t>
            </a:r>
            <a:r>
              <a:rPr lang="en-US" b="1" dirty="0"/>
              <a:t>135°F</a:t>
            </a:r>
            <a:r>
              <a:rPr lang="en-US" dirty="0"/>
              <a:t> or above.</a:t>
            </a:r>
            <a:endParaRPr lang="en-US" sz="1400" dirty="0"/>
          </a:p>
        </p:txBody>
      </p:sp>
      <p:pic>
        <p:nvPicPr>
          <p:cNvPr id="5" name="Picture 4"/>
          <p:cNvPicPr>
            <a:picLocks noChangeAspect="1"/>
          </p:cNvPicPr>
          <p:nvPr/>
        </p:nvPicPr>
        <p:blipFill>
          <a:blip r:embed="rId2"/>
          <a:stretch>
            <a:fillRect/>
          </a:stretch>
        </p:blipFill>
        <p:spPr>
          <a:xfrm>
            <a:off x="8837612" y="228600"/>
            <a:ext cx="2369316" cy="3051392"/>
          </a:xfrm>
          <a:prstGeom prst="rect">
            <a:avLst/>
          </a:prstGeom>
        </p:spPr>
      </p:pic>
    </p:spTree>
    <p:extLst>
      <p:ext uri="{BB962C8B-B14F-4D97-AF65-F5344CB8AC3E}">
        <p14:creationId xmlns:p14="http://schemas.microsoft.com/office/powerpoint/2010/main" val="3742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524998" cy="595312"/>
          </a:xfrm>
        </p:spPr>
        <p:txBody>
          <a:bodyPr/>
          <a:lstStyle/>
          <a:p>
            <a:r>
              <a:rPr lang="en-US" b="1" spc="-26" dirty="0">
                <a:cs typeface="MS PGothic"/>
              </a:rPr>
              <a:t>590.003; FC</a:t>
            </a:r>
            <a:r>
              <a:rPr lang="en-US" b="1" spc="-68" dirty="0">
                <a:cs typeface="MS PGothic"/>
              </a:rPr>
              <a:t>  </a:t>
            </a:r>
            <a:r>
              <a:rPr lang="en-US" b="1" spc="-8" dirty="0"/>
              <a:t>3</a:t>
            </a:r>
            <a:r>
              <a:rPr lang="en-US" b="1" dirty="0"/>
              <a:t>-</a:t>
            </a:r>
            <a:r>
              <a:rPr lang="en-US" b="1" spc="-8" dirty="0"/>
              <a:t>304</a:t>
            </a:r>
            <a:r>
              <a:rPr lang="en-US" b="1" spc="-4" dirty="0"/>
              <a:t>.</a:t>
            </a:r>
            <a:r>
              <a:rPr lang="en-US" b="1" spc="-8" dirty="0"/>
              <a:t>1</a:t>
            </a:r>
            <a:r>
              <a:rPr lang="en-US" b="1" dirty="0"/>
              <a:t>7</a:t>
            </a:r>
            <a:r>
              <a:rPr lang="en-US" b="1" spc="-19" dirty="0"/>
              <a:t> </a:t>
            </a:r>
            <a:r>
              <a:rPr lang="en-US" b="1" dirty="0"/>
              <a:t>R</a:t>
            </a:r>
            <a:r>
              <a:rPr lang="en-US" b="1" spc="-8" dirty="0"/>
              <a:t>e</a:t>
            </a:r>
            <a:r>
              <a:rPr lang="en-US" b="1" dirty="0"/>
              <a:t>f</a:t>
            </a:r>
            <a:r>
              <a:rPr lang="en-US" b="1" spc="-4" dirty="0"/>
              <a:t>illin</a:t>
            </a:r>
            <a:r>
              <a:rPr lang="en-US" b="1" dirty="0"/>
              <a:t>g</a:t>
            </a:r>
            <a:r>
              <a:rPr lang="en-US" b="1" spc="-23" dirty="0"/>
              <a:t> </a:t>
            </a:r>
            <a:r>
              <a:rPr lang="en-US" b="1" dirty="0"/>
              <a:t>R</a:t>
            </a:r>
            <a:r>
              <a:rPr lang="en-US" b="1" spc="-8" dirty="0"/>
              <a:t>e</a:t>
            </a:r>
            <a:r>
              <a:rPr lang="en-US" b="1" dirty="0"/>
              <a:t>t</a:t>
            </a:r>
            <a:r>
              <a:rPr lang="en-US" b="1" spc="-4" dirty="0"/>
              <a:t>u</a:t>
            </a:r>
            <a:r>
              <a:rPr lang="en-US" b="1" dirty="0"/>
              <a:t>r</a:t>
            </a:r>
            <a:r>
              <a:rPr lang="en-US" b="1" spc="-4" dirty="0"/>
              <a:t>n</a:t>
            </a:r>
            <a:r>
              <a:rPr lang="en-US" b="1" spc="-8" dirty="0"/>
              <a:t>a</a:t>
            </a:r>
            <a:r>
              <a:rPr lang="en-US" b="1" spc="-4" dirty="0"/>
              <a:t>bl</a:t>
            </a:r>
            <a:r>
              <a:rPr lang="en-US" b="1" spc="-8" dirty="0"/>
              <a:t>e</a:t>
            </a:r>
            <a:r>
              <a:rPr lang="en-US" b="1" dirty="0"/>
              <a:t>s</a:t>
            </a:r>
            <a:endParaRPr lang="en-US" dirty="0"/>
          </a:p>
        </p:txBody>
      </p:sp>
      <p:sp>
        <p:nvSpPr>
          <p:cNvPr id="3" name="Content Placeholder 2"/>
          <p:cNvSpPr>
            <a:spLocks noGrp="1"/>
          </p:cNvSpPr>
          <p:nvPr>
            <p:ph idx="1"/>
          </p:nvPr>
        </p:nvSpPr>
        <p:spPr>
          <a:xfrm>
            <a:off x="1141412" y="1143000"/>
            <a:ext cx="9982200" cy="5029201"/>
          </a:xfrm>
        </p:spPr>
        <p:txBody>
          <a:bodyPr>
            <a:normAutofit fontScale="85000" lnSpcReduction="20000"/>
          </a:bodyPr>
          <a:lstStyle/>
          <a:p>
            <a:pPr>
              <a:buAutoNum type="alphaUcParenBoth"/>
            </a:pPr>
            <a:r>
              <a:rPr lang="en-US" sz="2300" dirty="0"/>
              <a:t> Except as specified in ¶¶ (B) - (E) of this section, empty </a:t>
            </a:r>
            <a:r>
              <a:rPr lang="en-US" sz="2300" dirty="0" smtClean="0"/>
              <a:t> </a:t>
            </a:r>
            <a:r>
              <a:rPr lang="en-US" sz="2300" dirty="0"/>
              <a:t>containers returned to a food </a:t>
            </a:r>
            <a:r>
              <a:rPr lang="en-US" sz="2300" dirty="0" smtClean="0"/>
              <a:t>	establishment for </a:t>
            </a:r>
            <a:r>
              <a:rPr lang="en-US" sz="2300" dirty="0"/>
              <a:t>cleaning and </a:t>
            </a:r>
            <a:r>
              <a:rPr lang="en-US" sz="2300" dirty="0" smtClean="0"/>
              <a:t>refilling </a:t>
            </a:r>
            <a:r>
              <a:rPr lang="en-US" sz="2300" dirty="0"/>
              <a:t>with </a:t>
            </a:r>
            <a:r>
              <a:rPr lang="en-US" sz="2300" b="1" dirty="0"/>
              <a:t>food</a:t>
            </a:r>
            <a:r>
              <a:rPr lang="en-US" sz="2300" dirty="0"/>
              <a:t> shall be cleaned and refilled in a </a:t>
            </a:r>
            <a:r>
              <a:rPr lang="en-US" sz="2300" dirty="0" smtClean="0"/>
              <a:t>	regulated </a:t>
            </a:r>
            <a:r>
              <a:rPr lang="en-US" sz="2300" dirty="0"/>
              <a:t>food processing </a:t>
            </a:r>
            <a:r>
              <a:rPr lang="en-US" sz="2300" dirty="0" smtClean="0"/>
              <a:t>plant</a:t>
            </a:r>
            <a:r>
              <a:rPr lang="en-US" sz="2300" dirty="0"/>
              <a:t>. </a:t>
            </a:r>
            <a:r>
              <a:rPr lang="en-US" sz="2300" baseline="30000" dirty="0"/>
              <a:t>P</a:t>
            </a:r>
            <a:endParaRPr lang="en-US" sz="2300" dirty="0"/>
          </a:p>
          <a:p>
            <a:pPr marL="0" indent="0">
              <a:buNone/>
            </a:pPr>
            <a:r>
              <a:rPr lang="en-US" sz="2100" dirty="0" smtClean="0"/>
              <a:t>  (</a:t>
            </a:r>
            <a:r>
              <a:rPr lang="en-US" sz="2100" dirty="0"/>
              <a:t>B</a:t>
            </a:r>
            <a:r>
              <a:rPr lang="en-US" sz="2400" dirty="0"/>
              <a:t>) A take-home food container returned to a food establishment may be refilled at </a:t>
            </a:r>
            <a:r>
              <a:rPr lang="en-US" sz="2400" dirty="0" smtClean="0"/>
              <a:t>a </a:t>
            </a:r>
            <a:r>
              <a:rPr lang="en-US" sz="2400" dirty="0"/>
              <a:t>food </a:t>
            </a:r>
            <a:r>
              <a:rPr lang="en-US" sz="2400" dirty="0" smtClean="0"/>
              <a:t>	establishment </a:t>
            </a:r>
            <a:r>
              <a:rPr lang="en-US" sz="2400" dirty="0"/>
              <a:t>with </a:t>
            </a:r>
            <a:r>
              <a:rPr lang="en-US" sz="2400" b="1" dirty="0"/>
              <a:t>food</a:t>
            </a:r>
            <a:r>
              <a:rPr lang="en-US" sz="2400" dirty="0"/>
              <a:t> if the food container is</a:t>
            </a:r>
            <a:r>
              <a:rPr lang="en-US" sz="2400" dirty="0" smtClean="0"/>
              <a:t>:</a:t>
            </a:r>
            <a:endParaRPr lang="en-US" sz="1400" dirty="0"/>
          </a:p>
          <a:p>
            <a:pPr marL="0" indent="0">
              <a:buNone/>
            </a:pPr>
            <a:r>
              <a:rPr lang="en-US" sz="2400" dirty="0"/>
              <a:t>	(1) Designed and constructed for reuse</a:t>
            </a:r>
            <a:r>
              <a:rPr lang="en-US" sz="2400" baseline="30000" dirty="0"/>
              <a:t>P;</a:t>
            </a:r>
            <a:endParaRPr lang="en-US" sz="2400" dirty="0"/>
          </a:p>
          <a:p>
            <a:pPr marL="0" indent="0">
              <a:buNone/>
            </a:pPr>
            <a:r>
              <a:rPr lang="en-US" sz="2400" dirty="0"/>
              <a:t>	(2) One that was initially provided by the food establishment to the </a:t>
            </a:r>
            <a:r>
              <a:rPr lang="en-US" sz="2400" dirty="0" smtClean="0"/>
              <a:t>consumer,		either </a:t>
            </a:r>
            <a:r>
              <a:rPr lang="en-US" sz="2400" dirty="0"/>
              <a:t>empty or filled with food by the food establishment, for </a:t>
            </a:r>
            <a:r>
              <a:rPr lang="en-US" sz="2400" dirty="0" smtClean="0"/>
              <a:t>			the </a:t>
            </a:r>
            <a:r>
              <a:rPr lang="en-US" sz="2400" dirty="0"/>
              <a:t>purpose </a:t>
            </a:r>
            <a:r>
              <a:rPr lang="en-US" sz="2400" dirty="0" smtClean="0"/>
              <a:t>of being returned </a:t>
            </a:r>
            <a:r>
              <a:rPr lang="en-US" sz="2400" dirty="0"/>
              <a:t>for reuse; </a:t>
            </a:r>
          </a:p>
          <a:p>
            <a:pPr marL="0" indent="0">
              <a:buNone/>
            </a:pPr>
            <a:r>
              <a:rPr lang="en-US" sz="2400" dirty="0"/>
              <a:t>	(3) Returned to the food establishment by the consumer after use; and</a:t>
            </a:r>
          </a:p>
          <a:p>
            <a:pPr marL="0" indent="0">
              <a:buNone/>
            </a:pPr>
            <a:r>
              <a:rPr lang="en-US" sz="2400" dirty="0"/>
              <a:t>	(4) Subject to the following steps before being refilled with food</a:t>
            </a:r>
            <a:r>
              <a:rPr lang="en-US" sz="2400" dirty="0" smtClean="0"/>
              <a:t>:</a:t>
            </a:r>
            <a:endParaRPr lang="en-US" sz="2400" dirty="0"/>
          </a:p>
          <a:p>
            <a:pPr marL="457200" lvl="1" indent="0">
              <a:buNone/>
            </a:pPr>
            <a:r>
              <a:rPr lang="en-US" sz="2400" dirty="0"/>
              <a:t>	(a) Cleaned properly, </a:t>
            </a:r>
          </a:p>
          <a:p>
            <a:pPr marL="457200" lvl="1" indent="0">
              <a:buNone/>
            </a:pPr>
            <a:r>
              <a:rPr lang="en-US" sz="2400" dirty="0"/>
              <a:t>	(b) Sanitized properly; </a:t>
            </a:r>
            <a:r>
              <a:rPr lang="en-US" sz="2400" baseline="30000" dirty="0"/>
              <a:t>P </a:t>
            </a:r>
            <a:endParaRPr lang="en-US" sz="2400" dirty="0"/>
          </a:p>
          <a:p>
            <a:pPr marL="457200" lvl="1" indent="0">
              <a:buNone/>
            </a:pPr>
            <a:r>
              <a:rPr lang="en-US" sz="2400" dirty="0"/>
              <a:t>	(c) Visually inspected by a FOOD EMPLOYEE to verify that the container, as </a:t>
            </a:r>
          </a:p>
          <a:p>
            <a:pPr marL="457200" lvl="1" indent="0">
              <a:buNone/>
            </a:pPr>
            <a:r>
              <a:rPr lang="en-US" sz="2400" dirty="0"/>
              <a:t>              returned, meets the requirements specified under Part 4-1 and 4-2; </a:t>
            </a:r>
            <a:r>
              <a:rPr lang="en-US" sz="2400" baseline="30000" dirty="0"/>
              <a:t>P</a:t>
            </a:r>
            <a:r>
              <a:rPr lang="en-US" sz="2400" dirty="0"/>
              <a:t> and </a:t>
            </a:r>
          </a:p>
          <a:p>
            <a:endParaRPr lang="en-US" dirty="0"/>
          </a:p>
        </p:txBody>
      </p:sp>
    </p:spTree>
    <p:extLst>
      <p:ext uri="{BB962C8B-B14F-4D97-AF65-F5344CB8AC3E}">
        <p14:creationId xmlns:p14="http://schemas.microsoft.com/office/powerpoint/2010/main" val="40577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319088"/>
            <a:ext cx="9144000" cy="2424112"/>
          </a:xfrm>
        </p:spPr>
        <p:txBody>
          <a:bodyPr>
            <a:normAutofit/>
          </a:bodyPr>
          <a:lstStyle/>
          <a:p>
            <a:r>
              <a:rPr lang="en-US" sz="2200" dirty="0"/>
              <a:t>On September 12, 2018, the Massachusetts Department of Public Health amended </a:t>
            </a:r>
            <a:r>
              <a:rPr lang="en-US" sz="2200" i="1" dirty="0"/>
              <a:t>105 CMR 590.00: State Sanitary Code Chapter X: Minimum Sanitation Standards for Food Establishments</a:t>
            </a:r>
            <a:r>
              <a:rPr lang="en-US" sz="2200" dirty="0"/>
              <a:t> to include sections of the 2013 FDA Food Code, with amendments made by FDA in 2015. The amendments to 105 CMR 590.000 were published in the Massachusetts register on October 5, 2018 and became effective upon publication.</a:t>
            </a:r>
            <a:r>
              <a:rPr lang="en-US" dirty="0"/>
              <a:t/>
            </a:r>
            <a:br>
              <a:rPr lang="en-US" dirty="0"/>
            </a:br>
            <a:endParaRPr lang="en-US" dirty="0"/>
          </a:p>
        </p:txBody>
      </p:sp>
      <p:pic>
        <p:nvPicPr>
          <p:cNvPr id="2" name="Content Placeholder 1"/>
          <p:cNvPicPr>
            <a:picLocks noGrp="1" noChangeAspect="1"/>
          </p:cNvPicPr>
          <p:nvPr>
            <p:ph idx="1"/>
          </p:nvPr>
        </p:nvPicPr>
        <p:blipFill>
          <a:blip r:embed="rId3"/>
          <a:stretch>
            <a:fillRect/>
          </a:stretch>
        </p:blipFill>
        <p:spPr>
          <a:xfrm>
            <a:off x="1979612" y="2971800"/>
            <a:ext cx="1932599" cy="2737341"/>
          </a:xfrm>
          <a:prstGeom prst="rect">
            <a:avLst/>
          </a:prstGeom>
        </p:spPr>
      </p:pic>
      <p:pic>
        <p:nvPicPr>
          <p:cNvPr id="5" name="Picture 4" descr="Screen Shot 2018-08-07 at 5.40.5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012" y="4876800"/>
            <a:ext cx="1068504" cy="1145036"/>
          </a:xfrm>
          <a:prstGeom prst="rect">
            <a:avLst/>
          </a:prstGeom>
        </p:spPr>
      </p:pic>
      <p:sp>
        <p:nvSpPr>
          <p:cNvPr id="6" name="Rectangle 5"/>
          <p:cNvSpPr/>
          <p:nvPr/>
        </p:nvSpPr>
        <p:spPr>
          <a:xfrm rot="5400000">
            <a:off x="5004923" y="3569595"/>
            <a:ext cx="871909" cy="1200329"/>
          </a:xfrm>
          <a:prstGeom prst="rect">
            <a:avLst/>
          </a:prstGeom>
        </p:spPr>
        <p:txBody>
          <a:bodyPr wrap="square">
            <a:spAutoFit/>
          </a:bodyPr>
          <a:lstStyle/>
          <a:p>
            <a:pPr algn="ctr"/>
            <a:r>
              <a:rPr lang="en-US" sz="7200" dirty="0">
                <a:latin typeface="Wingdings"/>
                <a:ea typeface="Wingdings"/>
                <a:cs typeface="Wingdings"/>
                <a:sym typeface="Wingdings"/>
              </a:rPr>
              <a:t></a:t>
            </a:r>
            <a:endParaRPr lang="en-US" sz="7200" dirty="0"/>
          </a:p>
        </p:txBody>
      </p:sp>
      <p:pic>
        <p:nvPicPr>
          <p:cNvPr id="7"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07086" y="3036812"/>
            <a:ext cx="1887052" cy="2672329"/>
          </a:xfrm>
          <a:prstGeom prst="rect">
            <a:avLst/>
          </a:prstGeom>
          <a:noFill/>
          <a:ln w="28575" cmpd="sng">
            <a:solidFill>
              <a:schemeClr val="accent6">
                <a:lumMod val="10000"/>
              </a:schemeClr>
            </a:solidFill>
          </a:ln>
          <a:extLst>
            <a:ext uri="{909E8E84-426E-40dd-AFC4-6F175D3DCCD1}">
              <a14:hiddenFill xmlns="" xmlns:a14="http://schemas.microsoft.com/office/drawing/2010/main">
                <a:solidFill>
                  <a:srgbClr val="FFFFFF"/>
                </a:solidFill>
              </a14:hiddenFill>
            </a:ext>
          </a:extLst>
        </p:spPr>
      </p:pic>
      <p:pic>
        <p:nvPicPr>
          <p:cNvPr id="8" name="Picture 7" descr="Screen Shot 2018-08-07 at 5.52.2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4638663"/>
            <a:ext cx="1443726" cy="1587499"/>
          </a:xfrm>
          <a:prstGeom prst="rect">
            <a:avLst/>
          </a:prstGeom>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1" spc="-8" dirty="0"/>
              <a:t>e</a:t>
            </a:r>
            <a:r>
              <a:rPr lang="en-US" b="1" dirty="0"/>
              <a:t>f</a:t>
            </a:r>
            <a:r>
              <a:rPr lang="en-US" b="1" spc="-4" dirty="0"/>
              <a:t>illin</a:t>
            </a:r>
            <a:r>
              <a:rPr lang="en-US" b="1" dirty="0"/>
              <a:t>g</a:t>
            </a:r>
            <a:r>
              <a:rPr lang="en-US" b="1" spc="-23" dirty="0"/>
              <a:t> </a:t>
            </a:r>
            <a:r>
              <a:rPr lang="en-US" b="1" dirty="0"/>
              <a:t>R</a:t>
            </a:r>
            <a:r>
              <a:rPr lang="en-US" b="1" spc="-8" dirty="0"/>
              <a:t>e</a:t>
            </a:r>
            <a:r>
              <a:rPr lang="en-US" b="1" dirty="0"/>
              <a:t>t</a:t>
            </a:r>
            <a:r>
              <a:rPr lang="en-US" b="1" spc="-4" dirty="0"/>
              <a:t>u</a:t>
            </a:r>
            <a:r>
              <a:rPr lang="en-US" b="1" dirty="0"/>
              <a:t>r</a:t>
            </a:r>
            <a:r>
              <a:rPr lang="en-US" b="1" spc="-4" dirty="0"/>
              <a:t>n</a:t>
            </a:r>
            <a:r>
              <a:rPr lang="en-US" b="1" spc="-8" dirty="0"/>
              <a:t>a</a:t>
            </a:r>
            <a:r>
              <a:rPr lang="en-US" b="1" spc="-4" dirty="0"/>
              <a:t>bl</a:t>
            </a:r>
            <a:r>
              <a:rPr lang="en-US" b="1" spc="-8" dirty="0"/>
              <a:t>e</a:t>
            </a:r>
            <a:r>
              <a:rPr lang="en-US" b="1" dirty="0"/>
              <a:t>s Cont’d</a:t>
            </a:r>
            <a:br>
              <a:rPr lang="en-US" b="1" dirty="0"/>
            </a:br>
            <a:endParaRPr lang="en-US" dirty="0"/>
          </a:p>
        </p:txBody>
      </p:sp>
      <p:sp>
        <p:nvSpPr>
          <p:cNvPr id="3" name="Content Placeholder 2"/>
          <p:cNvSpPr>
            <a:spLocks noGrp="1"/>
          </p:cNvSpPr>
          <p:nvPr>
            <p:ph idx="1"/>
          </p:nvPr>
        </p:nvSpPr>
        <p:spPr>
          <a:xfrm>
            <a:off x="1293812" y="1143000"/>
            <a:ext cx="9372602" cy="5029201"/>
          </a:xfrm>
        </p:spPr>
        <p:txBody>
          <a:bodyPr>
            <a:normAutofit fontScale="85000" lnSpcReduction="20000"/>
          </a:bodyPr>
          <a:lstStyle/>
          <a:p>
            <a:pPr marL="0" indent="0">
              <a:buNone/>
            </a:pPr>
            <a:r>
              <a:rPr lang="en-US" sz="2400" dirty="0"/>
              <a:t>(C) A take-home food container returned to a food establishment may be refilled at a   </a:t>
            </a:r>
          </a:p>
          <a:p>
            <a:pPr marL="0" indent="0">
              <a:buNone/>
            </a:pPr>
            <a:r>
              <a:rPr lang="en-US" sz="2400" dirty="0"/>
              <a:t>      food establishment with a </a:t>
            </a:r>
            <a:r>
              <a:rPr lang="en-US" sz="2400" b="1" dirty="0"/>
              <a:t>beverage</a:t>
            </a:r>
            <a:r>
              <a:rPr lang="en-US" sz="2400" dirty="0"/>
              <a:t> if: </a:t>
            </a:r>
            <a:r>
              <a:rPr lang="en-US" sz="1900" dirty="0"/>
              <a:t/>
            </a:r>
            <a:br>
              <a:rPr lang="en-US" sz="1900" dirty="0"/>
            </a:br>
            <a:endParaRPr lang="en-US" sz="1900" dirty="0"/>
          </a:p>
          <a:p>
            <a:pPr marL="0" indent="0">
              <a:buNone/>
            </a:pPr>
            <a:r>
              <a:rPr lang="en-US" sz="2400" dirty="0" smtClean="0"/>
              <a:t>     (</a:t>
            </a:r>
            <a:r>
              <a:rPr lang="en-US" sz="2400" dirty="0"/>
              <a:t>1) The beverage is not a time/temperature control for safety food;</a:t>
            </a:r>
          </a:p>
          <a:p>
            <a:pPr marL="0" indent="0">
              <a:buNone/>
            </a:pPr>
            <a:r>
              <a:rPr lang="en-US" sz="2400" dirty="0" smtClean="0"/>
              <a:t>     (</a:t>
            </a:r>
            <a:r>
              <a:rPr lang="en-US" sz="2400" dirty="0"/>
              <a:t>2) The design of the container and of the rinsing equipment and the nature of </a:t>
            </a:r>
          </a:p>
          <a:p>
            <a:pPr marL="0" indent="0">
              <a:buNone/>
            </a:pPr>
            <a:r>
              <a:rPr lang="en-US" sz="2400" dirty="0"/>
              <a:t>               the beverage, when considered together, allow effective cleaning at home or </a:t>
            </a:r>
          </a:p>
          <a:p>
            <a:pPr marL="0" indent="0">
              <a:buNone/>
            </a:pPr>
            <a:r>
              <a:rPr lang="en-US" sz="2400" dirty="0"/>
              <a:t>               in the food establishment; </a:t>
            </a:r>
          </a:p>
          <a:p>
            <a:pPr marL="0" indent="0">
              <a:buNone/>
            </a:pPr>
            <a:r>
              <a:rPr lang="en-US" sz="2400" dirty="0" smtClean="0"/>
              <a:t>     (</a:t>
            </a:r>
            <a:r>
              <a:rPr lang="en-US" sz="2400" dirty="0"/>
              <a:t>3) Facilities for rinsing before refilling returned containers with fresh, hot water </a:t>
            </a:r>
          </a:p>
          <a:p>
            <a:pPr marL="0" indent="0">
              <a:buNone/>
            </a:pPr>
            <a:r>
              <a:rPr lang="en-US" sz="2400" dirty="0"/>
              <a:t>               that is under pressure and not recirculated are provided as part of the </a:t>
            </a:r>
          </a:p>
          <a:p>
            <a:pPr marL="0" indent="0">
              <a:buNone/>
            </a:pPr>
            <a:r>
              <a:rPr lang="en-US" sz="2400" dirty="0"/>
              <a:t>               dispensing system;</a:t>
            </a:r>
          </a:p>
          <a:p>
            <a:pPr marL="0" indent="0">
              <a:buNone/>
            </a:pPr>
            <a:r>
              <a:rPr lang="en-US" sz="2400" dirty="0" smtClean="0"/>
              <a:t>     (</a:t>
            </a:r>
            <a:r>
              <a:rPr lang="en-US" sz="2400" dirty="0"/>
              <a:t>4) The consumer-owned container returned to the food establishment for </a:t>
            </a:r>
          </a:p>
          <a:p>
            <a:pPr marL="0" indent="0">
              <a:buNone/>
            </a:pPr>
            <a:r>
              <a:rPr lang="en-US" sz="2400" dirty="0"/>
              <a:t>               refilling is refilled for sale or service only to the same consumer; and </a:t>
            </a:r>
          </a:p>
          <a:p>
            <a:endParaRPr lang="en-US" dirty="0"/>
          </a:p>
        </p:txBody>
      </p:sp>
    </p:spTree>
    <p:extLst>
      <p:ext uri="{BB962C8B-B14F-4D97-AF65-F5344CB8AC3E}">
        <p14:creationId xmlns:p14="http://schemas.microsoft.com/office/powerpoint/2010/main" val="39666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1" spc="-8" dirty="0"/>
              <a:t>e</a:t>
            </a:r>
            <a:r>
              <a:rPr lang="en-US" b="1" dirty="0"/>
              <a:t>f</a:t>
            </a:r>
            <a:r>
              <a:rPr lang="en-US" b="1" spc="-4" dirty="0"/>
              <a:t>illin</a:t>
            </a:r>
            <a:r>
              <a:rPr lang="en-US" b="1" dirty="0"/>
              <a:t>g</a:t>
            </a:r>
            <a:r>
              <a:rPr lang="en-US" b="1" spc="-23" dirty="0"/>
              <a:t> </a:t>
            </a:r>
            <a:r>
              <a:rPr lang="en-US" b="1" dirty="0"/>
              <a:t>R</a:t>
            </a:r>
            <a:r>
              <a:rPr lang="en-US" b="1" spc="-8" dirty="0"/>
              <a:t>e</a:t>
            </a:r>
            <a:r>
              <a:rPr lang="en-US" b="1" dirty="0"/>
              <a:t>t</a:t>
            </a:r>
            <a:r>
              <a:rPr lang="en-US" b="1" spc="-4" dirty="0"/>
              <a:t>u</a:t>
            </a:r>
            <a:r>
              <a:rPr lang="en-US" b="1" dirty="0"/>
              <a:t>r</a:t>
            </a:r>
            <a:r>
              <a:rPr lang="en-US" b="1" spc="-4" dirty="0"/>
              <a:t>n</a:t>
            </a:r>
            <a:r>
              <a:rPr lang="en-US" b="1" spc="-8" dirty="0"/>
              <a:t>a</a:t>
            </a:r>
            <a:r>
              <a:rPr lang="en-US" b="1" spc="-4" dirty="0"/>
              <a:t>bl</a:t>
            </a:r>
            <a:r>
              <a:rPr lang="en-US" b="1" spc="-8" dirty="0"/>
              <a:t>e</a:t>
            </a:r>
            <a:r>
              <a:rPr lang="en-US" b="1" dirty="0"/>
              <a:t>s Cont’d</a:t>
            </a:r>
            <a:br>
              <a:rPr lang="en-US" b="1" dirty="0"/>
            </a:br>
            <a:endParaRPr lang="en-US" dirty="0"/>
          </a:p>
        </p:txBody>
      </p:sp>
      <p:sp>
        <p:nvSpPr>
          <p:cNvPr id="3" name="Content Placeholder 2"/>
          <p:cNvSpPr>
            <a:spLocks noGrp="1"/>
          </p:cNvSpPr>
          <p:nvPr>
            <p:ph idx="1"/>
          </p:nvPr>
        </p:nvSpPr>
        <p:spPr>
          <a:xfrm>
            <a:off x="1522414" y="1066801"/>
            <a:ext cx="9601198" cy="5105400"/>
          </a:xfrm>
        </p:spPr>
        <p:txBody>
          <a:bodyPr>
            <a:normAutofit/>
          </a:bodyPr>
          <a:lstStyle/>
          <a:p>
            <a:pPr marL="0" indent="0">
              <a:buNone/>
            </a:pPr>
            <a:r>
              <a:rPr lang="en-US" dirty="0"/>
              <a:t>(5) The container is refilled by:</a:t>
            </a:r>
          </a:p>
          <a:p>
            <a:pPr marL="0" indent="0">
              <a:buNone/>
            </a:pPr>
            <a:r>
              <a:rPr lang="en-US" dirty="0" smtClean="0"/>
              <a:t>       (</a:t>
            </a:r>
            <a:r>
              <a:rPr lang="en-US" dirty="0"/>
              <a:t>a) An employee of the food establishment , or </a:t>
            </a:r>
          </a:p>
          <a:p>
            <a:pPr marL="0" indent="0">
              <a:buNone/>
            </a:pPr>
            <a:r>
              <a:rPr lang="en-US" dirty="0" smtClean="0"/>
              <a:t>       (</a:t>
            </a:r>
            <a:r>
              <a:rPr lang="en-US" dirty="0"/>
              <a:t>b) The owner of the container if the BEVERAGE system includes a </a:t>
            </a:r>
            <a:r>
              <a:rPr lang="en-US" dirty="0" smtClean="0"/>
              <a:t>contamination-	free transfer </a:t>
            </a:r>
            <a:r>
              <a:rPr lang="en-US" dirty="0"/>
              <a:t>process that cannot be </a:t>
            </a:r>
            <a:r>
              <a:rPr lang="en-US" dirty="0" smtClean="0"/>
              <a:t>bypassed by the container </a:t>
            </a:r>
            <a:r>
              <a:rPr lang="en-US" dirty="0"/>
              <a:t>owner. </a:t>
            </a:r>
            <a:endParaRPr lang="en-US" dirty="0" smtClean="0"/>
          </a:p>
          <a:p>
            <a:pPr marL="0" indent="0">
              <a:buNone/>
            </a:pPr>
            <a:endParaRPr lang="en-US" sz="1400" dirty="0"/>
          </a:p>
          <a:p>
            <a:pPr marL="0" indent="0">
              <a:buNone/>
            </a:pPr>
            <a:r>
              <a:rPr lang="en-US" dirty="0"/>
              <a:t>(D) Consumer-owned, personal take-out beverage containers, such as thermally </a:t>
            </a:r>
            <a:r>
              <a:rPr lang="en-US" dirty="0" smtClean="0"/>
              <a:t> 	insulated bottles</a:t>
            </a:r>
            <a:r>
              <a:rPr lang="en-US" dirty="0"/>
              <a:t>, nonspill coffee cups, and promotional BEVERAGE glasses, </a:t>
            </a:r>
            <a:r>
              <a:rPr lang="en-US" dirty="0" smtClean="0"/>
              <a:t>	may  </a:t>
            </a:r>
            <a:r>
              <a:rPr lang="en-US" dirty="0"/>
              <a:t>be refilled by employees or the consumer if refilling is a </a:t>
            </a:r>
            <a:r>
              <a:rPr lang="en-US" dirty="0" smtClean="0"/>
              <a:t>contamination-	free process.</a:t>
            </a:r>
            <a:endParaRPr lang="en-US" sz="1400" dirty="0"/>
          </a:p>
          <a:p>
            <a:pPr marL="0" indent="0">
              <a:buNone/>
            </a:pPr>
            <a:r>
              <a:rPr lang="en-US" dirty="0"/>
              <a:t>(E) Consumer-owned containers that are not food-specific may be filled at a 	</a:t>
            </a:r>
            <a:r>
              <a:rPr lang="en-US" dirty="0" smtClean="0"/>
              <a:t>water 	vending </a:t>
            </a:r>
            <a:r>
              <a:rPr lang="en-US" dirty="0"/>
              <a:t>machine or system. </a:t>
            </a:r>
          </a:p>
          <a:p>
            <a:endParaRPr lang="en-US" dirty="0"/>
          </a:p>
        </p:txBody>
      </p:sp>
      <p:pic>
        <p:nvPicPr>
          <p:cNvPr id="4" name="Picture 3"/>
          <p:cNvPicPr>
            <a:picLocks noChangeAspect="1"/>
          </p:cNvPicPr>
          <p:nvPr/>
        </p:nvPicPr>
        <p:blipFill>
          <a:blip r:embed="rId2"/>
          <a:stretch>
            <a:fillRect/>
          </a:stretch>
        </p:blipFill>
        <p:spPr>
          <a:xfrm>
            <a:off x="8142451" y="420569"/>
            <a:ext cx="2523963" cy="1292464"/>
          </a:xfrm>
          <a:prstGeom prst="rect">
            <a:avLst/>
          </a:prstGeom>
        </p:spPr>
      </p:pic>
    </p:spTree>
    <p:extLst>
      <p:ext uri="{BB962C8B-B14F-4D97-AF65-F5344CB8AC3E}">
        <p14:creationId xmlns:p14="http://schemas.microsoft.com/office/powerpoint/2010/main" val="412917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6" dirty="0">
                <a:cs typeface="MS PGothic"/>
              </a:rPr>
              <a:t>590.003; FC</a:t>
            </a:r>
            <a:r>
              <a:rPr lang="en-US" b="1" spc="-68" dirty="0">
                <a:cs typeface="MS PGothic"/>
              </a:rPr>
              <a:t> </a:t>
            </a:r>
            <a:r>
              <a:rPr lang="en-US" b="1" spc="-19" dirty="0">
                <a:cs typeface="MS PGothic"/>
              </a:rPr>
              <a:t> </a:t>
            </a:r>
            <a:r>
              <a:rPr lang="en-US" b="1" spc="-75" dirty="0"/>
              <a:t>3</a:t>
            </a:r>
            <a:r>
              <a:rPr lang="en-US" b="1" spc="-71" dirty="0"/>
              <a:t>-</a:t>
            </a:r>
            <a:r>
              <a:rPr lang="en-US" b="1" spc="-75" dirty="0"/>
              <a:t>502.1</a:t>
            </a:r>
            <a:r>
              <a:rPr lang="en-US" b="1" dirty="0"/>
              <a:t>1</a:t>
            </a:r>
            <a:r>
              <a:rPr lang="en-US" b="1" spc="-191" dirty="0"/>
              <a:t> </a:t>
            </a:r>
            <a:r>
              <a:rPr lang="en-US" b="1" spc="-19" dirty="0"/>
              <a:t>Va</a:t>
            </a:r>
            <a:r>
              <a:rPr lang="en-US" b="1" spc="-23" dirty="0"/>
              <a:t>ri</a:t>
            </a:r>
            <a:r>
              <a:rPr lang="en-US" b="1" spc="-19" dirty="0"/>
              <a:t>a</a:t>
            </a:r>
            <a:r>
              <a:rPr lang="en-US" b="1" spc="-15" dirty="0"/>
              <a:t>n</a:t>
            </a:r>
            <a:r>
              <a:rPr lang="en-US" b="1" spc="-19" dirty="0"/>
              <a:t>c</a:t>
            </a:r>
            <a:r>
              <a:rPr lang="en-US" b="1" dirty="0"/>
              <a:t>e </a:t>
            </a:r>
            <a:r>
              <a:rPr lang="en-US" b="1" spc="-15" dirty="0"/>
              <a:t>Required</a:t>
            </a:r>
            <a:r>
              <a:rPr lang="en-US" b="1" baseline="26000" dirty="0"/>
              <a:t>Pf</a:t>
            </a:r>
            <a:r>
              <a:rPr lang="en-US" b="1" dirty="0"/>
              <a:t/>
            </a:r>
            <a:br>
              <a:rPr lang="en-US" b="1" dirty="0"/>
            </a:br>
            <a:endParaRPr lang="en-US" dirty="0"/>
          </a:p>
        </p:txBody>
      </p:sp>
      <p:sp>
        <p:nvSpPr>
          <p:cNvPr id="3" name="Content Placeholder 2"/>
          <p:cNvSpPr>
            <a:spLocks noGrp="1"/>
          </p:cNvSpPr>
          <p:nvPr>
            <p:ph sz="half" idx="1"/>
          </p:nvPr>
        </p:nvSpPr>
        <p:spPr>
          <a:xfrm>
            <a:off x="1522412" y="1143001"/>
            <a:ext cx="6400800" cy="5029200"/>
          </a:xfrm>
        </p:spPr>
        <p:txBody>
          <a:bodyPr>
            <a:normAutofit lnSpcReduction="10000"/>
          </a:bodyPr>
          <a:lstStyle/>
          <a:p>
            <a:pPr marL="342900" indent="-342900">
              <a:buFont typeface="Arial"/>
              <a:buChar char="•"/>
            </a:pPr>
            <a:r>
              <a:rPr lang="en-US" dirty="0"/>
              <a:t>Smoking Food (only as method of food preservation)</a:t>
            </a:r>
          </a:p>
          <a:p>
            <a:pPr marL="342900" indent="-342900">
              <a:buFont typeface="Arial"/>
              <a:buChar char="•"/>
            </a:pPr>
            <a:r>
              <a:rPr lang="en-US" dirty="0"/>
              <a:t>Curing Food</a:t>
            </a:r>
          </a:p>
          <a:p>
            <a:pPr marL="342900" indent="-342900">
              <a:buFont typeface="Arial"/>
              <a:buChar char="•"/>
            </a:pPr>
            <a:r>
              <a:rPr lang="en-US" dirty="0"/>
              <a:t>Using Food Additives (i.e. vinegar) as food preservation or to render food a non TCS food</a:t>
            </a:r>
          </a:p>
          <a:p>
            <a:pPr marL="342900" indent="-342900">
              <a:buFont typeface="Arial"/>
              <a:buChar char="•"/>
            </a:pPr>
            <a:r>
              <a:rPr lang="en-US" dirty="0"/>
              <a:t>Reduced Oxygen Packaging (ROP)</a:t>
            </a:r>
          </a:p>
          <a:p>
            <a:pPr marL="342900" indent="-342900">
              <a:buFont typeface="Arial"/>
              <a:buChar char="•"/>
            </a:pPr>
            <a:r>
              <a:rPr lang="en-US" dirty="0"/>
              <a:t>Molluscan shellfish life-support system display tanks for consumption </a:t>
            </a:r>
            <a:r>
              <a:rPr lang="mr-IN" dirty="0"/>
              <a:t>–</a:t>
            </a:r>
            <a:r>
              <a:rPr lang="en-US" dirty="0"/>
              <a:t> must obtain additional variance for wet storage systems from DPH (105 CMR 500.021(D).</a:t>
            </a:r>
          </a:p>
          <a:p>
            <a:pPr marL="342900" indent="-342900">
              <a:buFont typeface="Arial"/>
              <a:buChar char="•"/>
            </a:pPr>
            <a:r>
              <a:rPr lang="en-US" dirty="0"/>
              <a:t>Custom Processing of Animals</a:t>
            </a:r>
          </a:p>
          <a:p>
            <a:pPr marL="342900" indent="-342900">
              <a:buFont typeface="Arial"/>
              <a:buChar char="•"/>
            </a:pPr>
            <a:r>
              <a:rPr lang="en-US" dirty="0"/>
              <a:t>Preparing food by another method that is determined by RA to require a variance</a:t>
            </a:r>
          </a:p>
          <a:p>
            <a:pPr marL="342900" indent="-342900">
              <a:buFont typeface="Arial"/>
              <a:buChar char="•"/>
            </a:pPr>
            <a:r>
              <a:rPr lang="en-US" sz="2400" dirty="0">
                <a:solidFill>
                  <a:srgbClr val="FF0000"/>
                </a:solidFill>
              </a:rPr>
              <a:t>Sprouting seeds </a:t>
            </a:r>
            <a:r>
              <a:rPr lang="mr-IN" sz="2400" dirty="0">
                <a:solidFill>
                  <a:srgbClr val="FF0000"/>
                </a:solidFill>
              </a:rPr>
              <a:t>–</a:t>
            </a:r>
            <a:r>
              <a:rPr lang="en-US" sz="2400" dirty="0">
                <a:solidFill>
                  <a:srgbClr val="FF0000"/>
                </a:solidFill>
              </a:rPr>
              <a:t> NEW!</a:t>
            </a:r>
          </a:p>
          <a:p>
            <a:endParaRPr lang="en-US" dirty="0"/>
          </a:p>
        </p:txBody>
      </p:sp>
      <p:sp>
        <p:nvSpPr>
          <p:cNvPr id="4" name="Content Placeholder 3"/>
          <p:cNvSpPr>
            <a:spLocks noGrp="1"/>
          </p:cNvSpPr>
          <p:nvPr>
            <p:ph sz="half" idx="2"/>
          </p:nvPr>
        </p:nvSpPr>
        <p:spPr>
          <a:xfrm>
            <a:off x="8228012" y="1143001"/>
            <a:ext cx="2438402" cy="5029199"/>
          </a:xfrm>
        </p:spPr>
        <p:txBody>
          <a:bodyPr>
            <a:normAutofit lnSpcReduction="10000"/>
          </a:bodyPr>
          <a:lstStyle/>
          <a:p>
            <a:r>
              <a:rPr lang="en-US" sz="2800" b="1" dirty="0"/>
              <a:t>NOTE:  HACCP plan </a:t>
            </a:r>
            <a:r>
              <a:rPr lang="en-US" sz="2800" b="1" dirty="0" smtClean="0"/>
              <a:t>required for all activities requiring a variance</a:t>
            </a:r>
            <a:endParaRPr lang="en-US" sz="2800" b="1" dirty="0"/>
          </a:p>
          <a:p>
            <a:endParaRPr lang="en-US" dirty="0"/>
          </a:p>
        </p:txBody>
      </p:sp>
    </p:spTree>
    <p:extLst>
      <p:ext uri="{BB962C8B-B14F-4D97-AF65-F5344CB8AC3E}">
        <p14:creationId xmlns:p14="http://schemas.microsoft.com/office/powerpoint/2010/main" val="359255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144000" cy="1323975"/>
          </a:xfrm>
        </p:spPr>
        <p:txBody>
          <a:bodyPr>
            <a:normAutofit fontScale="90000"/>
          </a:bodyPr>
          <a:lstStyle/>
          <a:p>
            <a:r>
              <a:rPr lang="en-US" sz="3100" b="1" spc="-26" dirty="0" smtClean="0">
                <a:cs typeface="MS PGothic"/>
              </a:rPr>
              <a:t/>
            </a:r>
            <a:br>
              <a:rPr lang="en-US" sz="3100" b="1" spc="-26" dirty="0" smtClean="0">
                <a:cs typeface="MS PGothic"/>
              </a:rPr>
            </a:br>
            <a:r>
              <a:rPr lang="en-US" sz="3100" b="1" spc="-26" dirty="0" smtClean="0">
                <a:cs typeface="MS PGothic"/>
              </a:rPr>
              <a:t>590.003</a:t>
            </a:r>
            <a:r>
              <a:rPr lang="en-US" sz="3100" b="1" spc="-26" dirty="0">
                <a:cs typeface="MS PGothic"/>
              </a:rPr>
              <a:t>; FC</a:t>
            </a:r>
            <a:r>
              <a:rPr lang="en-US" sz="3100" b="1" spc="-68" dirty="0">
                <a:cs typeface="MS PGothic"/>
              </a:rPr>
              <a:t> </a:t>
            </a:r>
            <a:r>
              <a:rPr lang="en-US" sz="3100" b="1" spc="-19" dirty="0" smtClean="0"/>
              <a:t>3-502</a:t>
            </a:r>
            <a:r>
              <a:rPr lang="en-US" sz="3100" b="1" spc="-8" dirty="0" smtClean="0"/>
              <a:t>.</a:t>
            </a:r>
            <a:r>
              <a:rPr lang="en-US" sz="3100" b="1" spc="-19" dirty="0" smtClean="0"/>
              <a:t>1</a:t>
            </a:r>
            <a:r>
              <a:rPr lang="en-US" sz="3100" b="1" spc="-15" dirty="0" smtClean="0"/>
              <a:t>2</a:t>
            </a:r>
            <a:br>
              <a:rPr lang="en-US" sz="3100" b="1" spc="-15" dirty="0" smtClean="0"/>
            </a:br>
            <a:r>
              <a:rPr lang="en-US" sz="3100" b="1" spc="4" dirty="0"/>
              <a:t>R</a:t>
            </a:r>
            <a:r>
              <a:rPr lang="en-US" sz="3100" b="1" dirty="0"/>
              <a:t>educed</a:t>
            </a:r>
            <a:r>
              <a:rPr lang="en-US" sz="3100" b="1" spc="-11" dirty="0"/>
              <a:t> </a:t>
            </a:r>
            <a:r>
              <a:rPr lang="en-US" sz="3100" b="1" spc="-8" dirty="0"/>
              <a:t>O</a:t>
            </a:r>
            <a:r>
              <a:rPr lang="en-US" sz="3100" b="1" dirty="0"/>
              <a:t>xygen</a:t>
            </a:r>
            <a:r>
              <a:rPr lang="en-US" sz="3100" b="1" spc="4" dirty="0"/>
              <a:t> </a:t>
            </a:r>
            <a:r>
              <a:rPr lang="en-US" sz="3100" b="1" dirty="0"/>
              <a:t>Packag</a:t>
            </a:r>
            <a:r>
              <a:rPr lang="en-US" sz="3100" b="1" spc="-8" dirty="0"/>
              <a:t>i</a:t>
            </a:r>
            <a:r>
              <a:rPr lang="en-US" sz="3100" b="1" dirty="0"/>
              <a:t>ng W</a:t>
            </a:r>
            <a:r>
              <a:rPr lang="en-US" sz="3100" b="1" spc="-8" dirty="0"/>
              <a:t>i</a:t>
            </a:r>
            <a:r>
              <a:rPr lang="en-US" sz="3100" b="1" spc="-4" dirty="0"/>
              <a:t>t</a:t>
            </a:r>
            <a:r>
              <a:rPr lang="en-US" sz="3100" b="1" dirty="0"/>
              <a:t>hout a</a:t>
            </a:r>
            <a:r>
              <a:rPr lang="en-US" sz="3100" b="1" spc="-8" dirty="0"/>
              <a:t> </a:t>
            </a:r>
            <a:r>
              <a:rPr lang="en-US" sz="3100" b="1" dirty="0"/>
              <a:t>Va</a:t>
            </a:r>
            <a:r>
              <a:rPr lang="en-US" sz="3100" b="1" spc="-4" dirty="0"/>
              <a:t>r</a:t>
            </a:r>
            <a:r>
              <a:rPr lang="en-US" sz="3100" b="1" spc="-8" dirty="0"/>
              <a:t>i</a:t>
            </a:r>
            <a:r>
              <a:rPr lang="en-US" sz="3100" b="1" dirty="0"/>
              <a:t>ance (need a HACCP plan)</a:t>
            </a:r>
            <a:r>
              <a:rPr lang="en-US" b="1" dirty="0"/>
              <a:t/>
            </a:r>
            <a:br>
              <a:rPr lang="en-US" b="1" dirty="0"/>
            </a:br>
            <a:endParaRPr lang="en-US" dirty="0"/>
          </a:p>
        </p:txBody>
      </p:sp>
      <p:sp>
        <p:nvSpPr>
          <p:cNvPr id="4" name="Content Placeholder 3"/>
          <p:cNvSpPr>
            <a:spLocks noGrp="1"/>
          </p:cNvSpPr>
          <p:nvPr>
            <p:ph sz="half" idx="2"/>
          </p:nvPr>
        </p:nvSpPr>
        <p:spPr>
          <a:xfrm>
            <a:off x="989012" y="2438400"/>
            <a:ext cx="9829800" cy="2590800"/>
          </a:xfrm>
          <a:solidFill>
            <a:schemeClr val="accent6">
              <a:lumMod val="40000"/>
              <a:lumOff val="60000"/>
            </a:schemeClr>
          </a:solidFill>
        </p:spPr>
        <p:txBody>
          <a:bodyPr>
            <a:normAutofit/>
          </a:bodyPr>
          <a:lstStyle/>
          <a:p>
            <a:pPr algn="ctr"/>
            <a:r>
              <a:rPr lang="en-US" sz="2300" b="1" dirty="0"/>
              <a:t>No variance OR HACCP plan required if</a:t>
            </a:r>
            <a:r>
              <a:rPr lang="en-US" sz="2300" b="1" dirty="0" smtClean="0"/>
              <a:t>:</a:t>
            </a:r>
            <a:endParaRPr lang="en-US" sz="2300" dirty="0"/>
          </a:p>
          <a:p>
            <a:pPr marL="800100" lvl="1" indent="-342900" algn="ctr">
              <a:buFont typeface="Arial"/>
              <a:buChar char="•"/>
            </a:pPr>
            <a:r>
              <a:rPr lang="en-US" sz="2300" dirty="0"/>
              <a:t>Always labeled with production time &amp; </a:t>
            </a:r>
            <a:r>
              <a:rPr lang="en-US" sz="2300" dirty="0" smtClean="0"/>
              <a:t>date</a:t>
            </a:r>
            <a:endParaRPr lang="en-US" sz="2300" dirty="0"/>
          </a:p>
          <a:p>
            <a:pPr marL="800100" lvl="1" indent="-342900" algn="ctr">
              <a:buFont typeface="Arial"/>
              <a:buChar char="•"/>
            </a:pPr>
            <a:r>
              <a:rPr lang="en-US" sz="2300" dirty="0"/>
              <a:t>Held at 41</a:t>
            </a:r>
            <a:r>
              <a:rPr lang="en-US" sz="2300" dirty="0">
                <a:solidFill>
                  <a:srgbClr val="000000"/>
                </a:solidFill>
              </a:rPr>
              <a:t>°F</a:t>
            </a:r>
            <a:r>
              <a:rPr lang="en-US" sz="2300" dirty="0"/>
              <a:t>or </a:t>
            </a:r>
            <a:r>
              <a:rPr lang="en-US" sz="2300" dirty="0" smtClean="0"/>
              <a:t>lower</a:t>
            </a:r>
            <a:endParaRPr lang="en-US" sz="2300" dirty="0"/>
          </a:p>
          <a:p>
            <a:pPr marL="800100" lvl="1" indent="-342900" algn="ctr">
              <a:buFont typeface="Arial"/>
              <a:buChar char="•"/>
            </a:pPr>
            <a:r>
              <a:rPr lang="en-US" sz="2300" dirty="0"/>
              <a:t>Removed from packaging within 48 hours.</a:t>
            </a:r>
          </a:p>
          <a:p>
            <a:pPr algn="ctr"/>
            <a:endParaRPr lang="en-US" dirty="0"/>
          </a:p>
        </p:txBody>
      </p:sp>
    </p:spTree>
    <p:extLst>
      <p:ext uri="{BB962C8B-B14F-4D97-AF65-F5344CB8AC3E}">
        <p14:creationId xmlns:p14="http://schemas.microsoft.com/office/powerpoint/2010/main" val="161435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429"/>
            <a:r>
              <a:rPr lang="en-US" sz="6000" b="1" spc="-26" dirty="0">
                <a:solidFill>
                  <a:srgbClr val="C00000"/>
                </a:solidFill>
              </a:rPr>
              <a:t>CHA</a:t>
            </a:r>
            <a:r>
              <a:rPr lang="en-US" sz="6000" b="1" spc="-23" dirty="0">
                <a:solidFill>
                  <a:srgbClr val="C00000"/>
                </a:solidFill>
              </a:rPr>
              <a:t>PTER</a:t>
            </a:r>
            <a:r>
              <a:rPr lang="en-US" sz="6000" b="1" spc="15" dirty="0">
                <a:solidFill>
                  <a:srgbClr val="C00000"/>
                </a:solidFill>
              </a:rPr>
              <a:t> </a:t>
            </a:r>
            <a:r>
              <a:rPr lang="en-US" sz="6000" b="1" spc="-19" dirty="0">
                <a:solidFill>
                  <a:srgbClr val="C00000"/>
                </a:solidFill>
              </a:rPr>
              <a:t>4</a:t>
            </a:r>
            <a:r>
              <a:rPr lang="en-US" sz="6000" dirty="0"/>
              <a:t/>
            </a:r>
            <a:br>
              <a:rPr lang="en-US" sz="6000" dirty="0"/>
            </a:br>
            <a:r>
              <a:rPr lang="en-US" sz="6000" dirty="0"/>
              <a:t/>
            </a:r>
            <a:br>
              <a:rPr lang="en-US" sz="6000" dirty="0"/>
            </a:br>
            <a:endParaRPr lang="en-US" dirty="0"/>
          </a:p>
        </p:txBody>
      </p:sp>
      <p:sp>
        <p:nvSpPr>
          <p:cNvPr id="3" name="Subtitle 2"/>
          <p:cNvSpPr>
            <a:spLocks noGrp="1"/>
          </p:cNvSpPr>
          <p:nvPr>
            <p:ph type="subTitle" idx="1"/>
          </p:nvPr>
        </p:nvSpPr>
        <p:spPr>
          <a:xfrm>
            <a:off x="1522413" y="3886200"/>
            <a:ext cx="9144000" cy="1752599"/>
          </a:xfrm>
        </p:spPr>
        <p:txBody>
          <a:bodyPr>
            <a:normAutofit/>
          </a:bodyPr>
          <a:lstStyle/>
          <a:p>
            <a:r>
              <a:rPr lang="en-US" sz="3600" b="1" spc="-23" dirty="0"/>
              <a:t>Equ</a:t>
            </a:r>
            <a:r>
              <a:rPr lang="en-US" sz="3600" b="1" spc="-11" dirty="0"/>
              <a:t>i</a:t>
            </a:r>
            <a:r>
              <a:rPr lang="en-US" sz="3600" b="1" spc="-23" dirty="0"/>
              <a:t>pmen</a:t>
            </a:r>
            <a:r>
              <a:rPr lang="en-US" sz="3600" b="1" spc="-11" dirty="0"/>
              <a:t>t,</a:t>
            </a:r>
            <a:r>
              <a:rPr lang="en-US" sz="3600" b="1" spc="11" dirty="0"/>
              <a:t> </a:t>
            </a:r>
            <a:r>
              <a:rPr lang="en-US" sz="3600" b="1" spc="-26" dirty="0"/>
              <a:t>U</a:t>
            </a:r>
            <a:r>
              <a:rPr lang="en-US" sz="3600" b="1" spc="-11" dirty="0"/>
              <a:t>t</a:t>
            </a:r>
            <a:r>
              <a:rPr lang="en-US" sz="3600" b="1" spc="-23" dirty="0"/>
              <a:t>en</a:t>
            </a:r>
            <a:r>
              <a:rPr lang="en-US" sz="3600" b="1" spc="-15" dirty="0"/>
              <a:t>sils</a:t>
            </a:r>
            <a:r>
              <a:rPr lang="en-US" sz="3600" b="1" spc="15" dirty="0"/>
              <a:t> </a:t>
            </a:r>
            <a:r>
              <a:rPr lang="en-US" sz="3600" b="1" spc="-19" dirty="0"/>
              <a:t>a</a:t>
            </a:r>
            <a:r>
              <a:rPr lang="en-US" sz="3600" b="1" spc="-23" dirty="0"/>
              <a:t>n</a:t>
            </a:r>
            <a:r>
              <a:rPr lang="en-US" sz="3600" b="1" spc="-19" dirty="0"/>
              <a:t>d</a:t>
            </a:r>
            <a:r>
              <a:rPr lang="en-US" sz="3600" b="1" spc="-4" dirty="0"/>
              <a:t> </a:t>
            </a:r>
            <a:r>
              <a:rPr lang="en-US" sz="3600" b="1" spc="-23" dirty="0"/>
              <a:t>L</a:t>
            </a:r>
            <a:r>
              <a:rPr lang="en-US" sz="3600" b="1" spc="-11" dirty="0"/>
              <a:t>i</a:t>
            </a:r>
            <a:r>
              <a:rPr lang="en-US" sz="3600" b="1" spc="-23" dirty="0"/>
              <a:t>n</a:t>
            </a:r>
            <a:r>
              <a:rPr lang="en-US" sz="3600" b="1" spc="-19" dirty="0"/>
              <a:t>e</a:t>
            </a:r>
            <a:r>
              <a:rPr lang="en-US" sz="3600" b="1" spc="-23" dirty="0"/>
              <a:t>ns</a:t>
            </a:r>
            <a:r>
              <a:rPr lang="en-US" sz="3600" dirty="0"/>
              <a:t/>
            </a:r>
            <a:br>
              <a:rPr lang="en-US" sz="3600" dirty="0"/>
            </a:br>
            <a:endParaRPr lang="en-US" sz="3600" dirty="0"/>
          </a:p>
        </p:txBody>
      </p:sp>
    </p:spTree>
    <p:extLst>
      <p:ext uri="{BB962C8B-B14F-4D97-AF65-F5344CB8AC3E}">
        <p14:creationId xmlns:p14="http://schemas.microsoft.com/office/powerpoint/2010/main" val="220195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5787" y="2209800"/>
            <a:ext cx="1237595" cy="3968840"/>
          </a:xfrm>
          <a:prstGeom prst="rect">
            <a:avLst/>
          </a:prstGeom>
        </p:spPr>
      </p:pic>
      <p:pic>
        <p:nvPicPr>
          <p:cNvPr id="4" name="Picture 3"/>
          <p:cNvPicPr>
            <a:picLocks noChangeAspect="1"/>
          </p:cNvPicPr>
          <p:nvPr/>
        </p:nvPicPr>
        <p:blipFill>
          <a:blip r:embed="rId3"/>
          <a:stretch>
            <a:fillRect/>
          </a:stretch>
        </p:blipFill>
        <p:spPr>
          <a:xfrm>
            <a:off x="8837612" y="1388061"/>
            <a:ext cx="2493421" cy="2220112"/>
          </a:xfrm>
          <a:prstGeom prst="rect">
            <a:avLst/>
          </a:prstGeom>
        </p:spPr>
      </p:pic>
      <p:sp>
        <p:nvSpPr>
          <p:cNvPr id="2" name="Title 1"/>
          <p:cNvSpPr>
            <a:spLocks noGrp="1"/>
          </p:cNvSpPr>
          <p:nvPr>
            <p:ph type="title"/>
          </p:nvPr>
        </p:nvSpPr>
        <p:spPr>
          <a:xfrm>
            <a:off x="1522414" y="319088"/>
            <a:ext cx="9144000" cy="1128712"/>
          </a:xfrm>
        </p:spPr>
        <p:txBody>
          <a:bodyPr>
            <a:normAutofit fontScale="90000"/>
          </a:bodyPr>
          <a:lstStyle/>
          <a:p>
            <a:r>
              <a:rPr lang="en-US" sz="3100" b="1" spc="-26" dirty="0">
                <a:cs typeface="MS PGothic"/>
              </a:rPr>
              <a:t>590.004; FC</a:t>
            </a:r>
            <a:r>
              <a:rPr lang="en-US" sz="3100" b="1" spc="-68" dirty="0">
                <a:cs typeface="MS PGothic"/>
              </a:rPr>
              <a:t> </a:t>
            </a:r>
            <a:r>
              <a:rPr lang="en-US" sz="3100" b="1" spc="-19" dirty="0">
                <a:cs typeface="MS PGothic"/>
              </a:rPr>
              <a:t> </a:t>
            </a:r>
            <a:r>
              <a:rPr lang="en-US" sz="3100" b="1" dirty="0"/>
              <a:t>4-302.13 (A) </a:t>
            </a:r>
            <a:br>
              <a:rPr lang="en-US" sz="3100" b="1" dirty="0"/>
            </a:br>
            <a:r>
              <a:rPr lang="en-US" sz="2700" b="1" dirty="0"/>
              <a:t>Temperature Measuring </a:t>
            </a:r>
            <a:r>
              <a:rPr lang="en-US" sz="2700" b="1" dirty="0" smtClean="0"/>
              <a:t>Devices</a:t>
            </a:r>
            <a:r>
              <a:rPr lang="en-US" b="1" dirty="0"/>
              <a:t/>
            </a:r>
            <a:br>
              <a:rPr lang="en-US" b="1" dirty="0"/>
            </a:br>
            <a:endParaRPr lang="en-US" dirty="0"/>
          </a:p>
        </p:txBody>
      </p:sp>
      <p:sp>
        <p:nvSpPr>
          <p:cNvPr id="3" name="Content Placeholder 2"/>
          <p:cNvSpPr>
            <a:spLocks noGrp="1"/>
          </p:cNvSpPr>
          <p:nvPr>
            <p:ph idx="1"/>
          </p:nvPr>
        </p:nvSpPr>
        <p:spPr>
          <a:xfrm>
            <a:off x="1506410" y="1474573"/>
            <a:ext cx="9144000" cy="4267200"/>
          </a:xfrm>
        </p:spPr>
        <p:txBody>
          <a:bodyPr/>
          <a:lstStyle/>
          <a:p>
            <a:r>
              <a:rPr lang="en-US" dirty="0">
                <a:solidFill>
                  <a:srgbClr val="000000"/>
                </a:solidFill>
              </a:rPr>
              <a:t>In </a:t>
            </a:r>
            <a:r>
              <a:rPr lang="en-US" u="sng" dirty="0">
                <a:solidFill>
                  <a:srgbClr val="000000"/>
                </a:solidFill>
              </a:rPr>
              <a:t>manual</a:t>
            </a:r>
            <a:r>
              <a:rPr lang="en-US" dirty="0">
                <a:solidFill>
                  <a:srgbClr val="000000"/>
                </a:solidFill>
              </a:rPr>
              <a:t> warewashing operations, a temperature measuring device shall be provided and readily accessible for frequently measuring the washing and sanitizing temperature.</a:t>
            </a:r>
            <a:r>
              <a:rPr lang="en-US" dirty="0"/>
              <a:t> </a:t>
            </a:r>
            <a:r>
              <a:rPr lang="en-US" b="1" baseline="30000" dirty="0"/>
              <a:t>Pf</a:t>
            </a:r>
          </a:p>
          <a:p>
            <a:endParaRPr lang="en-US" dirty="0"/>
          </a:p>
        </p:txBody>
      </p:sp>
      <p:sp>
        <p:nvSpPr>
          <p:cNvPr id="5" name="Rectangle 4"/>
          <p:cNvSpPr/>
          <p:nvPr/>
        </p:nvSpPr>
        <p:spPr>
          <a:xfrm>
            <a:off x="1506410" y="2828836"/>
            <a:ext cx="7634415" cy="1015663"/>
          </a:xfrm>
          <a:prstGeom prst="rect">
            <a:avLst/>
          </a:prstGeom>
        </p:spPr>
        <p:txBody>
          <a:bodyPr wrap="square">
            <a:spAutoFit/>
          </a:bodyPr>
          <a:lstStyle/>
          <a:p>
            <a:pPr marL="383857" marR="3810" indent="-285750">
              <a:buFont typeface="Arial" panose="020B0604020202020204" pitchFamily="34" charset="0"/>
              <a:buChar char="•"/>
              <a:tabLst>
                <a:tab pos="355759" algn="l"/>
              </a:tabLst>
            </a:pPr>
            <a:r>
              <a:rPr lang="en-US" sz="2000" spc="-23" dirty="0"/>
              <a:t>In hot water </a:t>
            </a:r>
            <a:r>
              <a:rPr lang="en-US" sz="2000" u="sng" spc="-23" dirty="0"/>
              <a:t>mechanical </a:t>
            </a:r>
            <a:r>
              <a:rPr lang="en-US" sz="2000" spc="-23" dirty="0"/>
              <a:t>warewashing operations, an irreversible registering temperature indicator shall be provided and readily </a:t>
            </a:r>
          </a:p>
          <a:p>
            <a:pPr marL="98107" marR="3810">
              <a:tabLst>
                <a:tab pos="355759" algn="l"/>
              </a:tabLst>
            </a:pPr>
            <a:r>
              <a:rPr lang="en-US" sz="2000" spc="-23" dirty="0" smtClean="0"/>
              <a:t>	accessible </a:t>
            </a:r>
            <a:r>
              <a:rPr lang="en-US" sz="2000" spc="-23" dirty="0"/>
              <a:t>for measuring the utensil surface temperature.</a:t>
            </a:r>
          </a:p>
        </p:txBody>
      </p:sp>
      <p:pic>
        <p:nvPicPr>
          <p:cNvPr id="7" name="Picture 6"/>
          <p:cNvPicPr>
            <a:picLocks noChangeAspect="1"/>
          </p:cNvPicPr>
          <p:nvPr/>
        </p:nvPicPr>
        <p:blipFill>
          <a:blip r:embed="rId4"/>
          <a:stretch>
            <a:fillRect/>
          </a:stretch>
        </p:blipFill>
        <p:spPr>
          <a:xfrm>
            <a:off x="2566994" y="4114385"/>
            <a:ext cx="2048434" cy="2097206"/>
          </a:xfrm>
          <a:prstGeom prst="rect">
            <a:avLst/>
          </a:prstGeom>
        </p:spPr>
      </p:pic>
      <p:pic>
        <p:nvPicPr>
          <p:cNvPr id="8" name="Picture 7"/>
          <p:cNvPicPr>
            <a:picLocks noChangeAspect="1"/>
          </p:cNvPicPr>
          <p:nvPr/>
        </p:nvPicPr>
        <p:blipFill>
          <a:blip r:embed="rId5"/>
          <a:stretch>
            <a:fillRect/>
          </a:stretch>
        </p:blipFill>
        <p:spPr>
          <a:xfrm>
            <a:off x="6246812" y="3931489"/>
            <a:ext cx="2274005" cy="2280102"/>
          </a:xfrm>
          <a:prstGeom prst="rect">
            <a:avLst/>
          </a:prstGeom>
        </p:spPr>
      </p:pic>
    </p:spTree>
    <p:extLst>
      <p:ext uri="{BB962C8B-B14F-4D97-AF65-F5344CB8AC3E}">
        <p14:creationId xmlns:p14="http://schemas.microsoft.com/office/powerpoint/2010/main" val="35174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spc="-26" dirty="0">
                <a:solidFill>
                  <a:srgbClr val="C00000"/>
                </a:solidFill>
              </a:rPr>
              <a:t>CHA</a:t>
            </a:r>
            <a:r>
              <a:rPr lang="en-US" sz="6000" b="1" spc="-23" dirty="0">
                <a:solidFill>
                  <a:srgbClr val="C00000"/>
                </a:solidFill>
              </a:rPr>
              <a:t>PTER</a:t>
            </a:r>
            <a:r>
              <a:rPr lang="en-US" sz="6000" b="1" spc="15" dirty="0">
                <a:solidFill>
                  <a:srgbClr val="C00000"/>
                </a:solidFill>
              </a:rPr>
              <a:t> </a:t>
            </a:r>
            <a:r>
              <a:rPr lang="en-US" sz="6000" b="1" spc="-19" dirty="0">
                <a:solidFill>
                  <a:srgbClr val="C00000"/>
                </a:solidFill>
              </a:rPr>
              <a:t>8</a:t>
            </a:r>
            <a:r>
              <a:rPr lang="en-US" sz="6000" dirty="0"/>
              <a:t/>
            </a:r>
            <a:br>
              <a:rPr lang="en-US" sz="6000" dirty="0"/>
            </a:br>
            <a:endParaRPr lang="en-US" dirty="0"/>
          </a:p>
        </p:txBody>
      </p:sp>
      <p:sp>
        <p:nvSpPr>
          <p:cNvPr id="3" name="Subtitle 2"/>
          <p:cNvSpPr>
            <a:spLocks noGrp="1"/>
          </p:cNvSpPr>
          <p:nvPr>
            <p:ph type="subTitle" idx="1"/>
          </p:nvPr>
        </p:nvSpPr>
        <p:spPr/>
        <p:txBody>
          <a:bodyPr/>
          <a:lstStyle/>
          <a:p>
            <a:r>
              <a:rPr lang="en-US" sz="3200" b="1" spc="-23" dirty="0"/>
              <a:t>Compliance &amp; Enforcement</a:t>
            </a:r>
            <a:endParaRPr lang="en-US" sz="3200" dirty="0"/>
          </a:p>
          <a:p>
            <a:endParaRPr lang="en-US" dirty="0"/>
          </a:p>
        </p:txBody>
      </p:sp>
    </p:spTree>
    <p:extLst>
      <p:ext uri="{BB962C8B-B14F-4D97-AF65-F5344CB8AC3E}">
        <p14:creationId xmlns:p14="http://schemas.microsoft.com/office/powerpoint/2010/main" val="4832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6" dirty="0">
                <a:cs typeface="MS PGothic"/>
              </a:rPr>
              <a:t>590.008; FC</a:t>
            </a:r>
            <a:r>
              <a:rPr lang="en-US" b="1" spc="-68" dirty="0">
                <a:cs typeface="MS PGothic"/>
              </a:rPr>
              <a:t> </a:t>
            </a:r>
            <a:r>
              <a:rPr lang="en-US" b="1" spc="-19" dirty="0">
                <a:cs typeface="MS PGothic"/>
              </a:rPr>
              <a:t> </a:t>
            </a:r>
            <a:r>
              <a:rPr lang="en-US" b="1" dirty="0"/>
              <a:t>8-304.11 </a:t>
            </a:r>
            <a:br>
              <a:rPr lang="en-US" b="1" dirty="0"/>
            </a:br>
            <a:r>
              <a:rPr lang="en-US" b="1" dirty="0"/>
              <a:t>Responsibilities of the Permit Holder</a:t>
            </a:r>
            <a:endParaRPr lang="en-US" dirty="0"/>
          </a:p>
        </p:txBody>
      </p:sp>
      <p:sp>
        <p:nvSpPr>
          <p:cNvPr id="3" name="Content Placeholder 2"/>
          <p:cNvSpPr>
            <a:spLocks noGrp="1"/>
          </p:cNvSpPr>
          <p:nvPr>
            <p:ph idx="1"/>
          </p:nvPr>
        </p:nvSpPr>
        <p:spPr/>
        <p:txBody>
          <a:bodyPr/>
          <a:lstStyle/>
          <a:p>
            <a:pPr marL="0" indent="0">
              <a:buNone/>
            </a:pPr>
            <a:r>
              <a:rPr lang="en-US" dirty="0"/>
              <a:t>Amended to add new ¶(K) to include a requirement for the permit holder to notify customers that a copy of the most recent establishment inspection report is available upon request by posting a sign or placard in a location in the food establishment that is conspicuous to customers or by another method acceptable to the regulatory authority.  </a:t>
            </a:r>
          </a:p>
          <a:p>
            <a:pPr marL="0" indent="0">
              <a:buNone/>
            </a:pPr>
            <a:endParaRPr lang="en-US" sz="800" dirty="0"/>
          </a:p>
          <a:p>
            <a:pPr marL="0" indent="0">
              <a:buNone/>
            </a:pPr>
            <a:r>
              <a:rPr lang="en-US" b="1" dirty="0">
                <a:latin typeface="Arial" panose="020B0604020202020204" pitchFamily="34" charset="0"/>
                <a:cs typeface="Arial" panose="020B0604020202020204" pitchFamily="34" charset="0"/>
              </a:rPr>
              <a:t>A copy of our most recent inspection report is available upon request.</a:t>
            </a:r>
            <a:endParaRPr lang="en-US" b="1" dirty="0"/>
          </a:p>
          <a:p>
            <a:endParaRPr lang="en-US" dirty="0"/>
          </a:p>
        </p:txBody>
      </p:sp>
      <p:pic>
        <p:nvPicPr>
          <p:cNvPr id="4" name="Picture 3"/>
          <p:cNvPicPr>
            <a:picLocks noChangeAspect="1"/>
          </p:cNvPicPr>
          <p:nvPr/>
        </p:nvPicPr>
        <p:blipFill>
          <a:blip r:embed="rId2"/>
          <a:stretch>
            <a:fillRect/>
          </a:stretch>
        </p:blipFill>
        <p:spPr>
          <a:xfrm>
            <a:off x="4545896" y="4191000"/>
            <a:ext cx="3097036" cy="2383743"/>
          </a:xfrm>
          <a:prstGeom prst="rect">
            <a:avLst/>
          </a:prstGeom>
        </p:spPr>
      </p:pic>
    </p:spTree>
    <p:extLst>
      <p:ext uri="{BB962C8B-B14F-4D97-AF65-F5344CB8AC3E}">
        <p14:creationId xmlns:p14="http://schemas.microsoft.com/office/powerpoint/2010/main" val="30825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 sz="6000" b="1" dirty="0"/>
              <a:t>Inspection Form</a:t>
            </a:r>
            <a:endParaRPr lang="en-US" dirty="0"/>
          </a:p>
        </p:txBody>
      </p:sp>
      <p:sp>
        <p:nvSpPr>
          <p:cNvPr id="3" name="Subtitle 2"/>
          <p:cNvSpPr>
            <a:spLocks noGrp="1"/>
          </p:cNvSpPr>
          <p:nvPr>
            <p:ph type="subTitle" idx="1"/>
          </p:nvPr>
        </p:nvSpPr>
        <p:spPr/>
        <p:txBody>
          <a:bodyPr/>
          <a:lstStyle/>
          <a:p>
            <a:r>
              <a:rPr lang="en-US" dirty="0" smtClean="0"/>
              <a:t>New look of the form and </a:t>
            </a:r>
          </a:p>
          <a:p>
            <a:r>
              <a:rPr lang="en-US" dirty="0" smtClean="0"/>
              <a:t>Violation correction timeframes</a:t>
            </a:r>
            <a:endParaRPr lang="en-US" dirty="0"/>
          </a:p>
        </p:txBody>
      </p:sp>
    </p:spTree>
    <p:extLst>
      <p:ext uri="{BB962C8B-B14F-4D97-AF65-F5344CB8AC3E}">
        <p14:creationId xmlns:p14="http://schemas.microsoft.com/office/powerpoint/2010/main" val="230985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on Page 1</a:t>
            </a:r>
            <a:endParaRPr lang="en-US" dirty="0"/>
          </a:p>
        </p:txBody>
      </p:sp>
      <p:pic>
        <p:nvPicPr>
          <p:cNvPr id="5" name="Content Placeholder 4"/>
          <p:cNvPicPr>
            <a:picLocks noGrp="1" noChangeAspect="1"/>
          </p:cNvPicPr>
          <p:nvPr>
            <p:ph sz="half" idx="1"/>
          </p:nvPr>
        </p:nvPicPr>
        <p:blipFill>
          <a:blip r:embed="rId3"/>
          <a:stretch>
            <a:fillRect/>
          </a:stretch>
        </p:blipFill>
        <p:spPr>
          <a:xfrm>
            <a:off x="836613" y="1643062"/>
            <a:ext cx="5165726" cy="4681537"/>
          </a:xfrm>
          <a:prstGeom prst="rect">
            <a:avLst/>
          </a:prstGeom>
        </p:spPr>
      </p:pic>
      <p:sp>
        <p:nvSpPr>
          <p:cNvPr id="4" name="Content Placeholder 3"/>
          <p:cNvSpPr>
            <a:spLocks noGrp="1"/>
          </p:cNvSpPr>
          <p:nvPr>
            <p:ph sz="half" idx="2"/>
          </p:nvPr>
        </p:nvSpPr>
        <p:spPr>
          <a:xfrm>
            <a:off x="6780212" y="1643063"/>
            <a:ext cx="3886202" cy="4529137"/>
          </a:xfrm>
          <a:solidFill>
            <a:schemeClr val="accent5">
              <a:lumMod val="40000"/>
              <a:lumOff val="60000"/>
            </a:schemeClr>
          </a:solidFill>
        </p:spPr>
        <p:txBody>
          <a:bodyPr>
            <a:normAutofit lnSpcReduction="10000"/>
          </a:bodyPr>
          <a:lstStyle/>
          <a:p>
            <a:pPr marL="9525" indent="0">
              <a:spcAft>
                <a:spcPts val="600"/>
              </a:spcAft>
              <a:buFont typeface="Arial"/>
              <a:buNone/>
              <a:tabLst>
                <a:tab pos="266700" algn="l"/>
              </a:tabLst>
            </a:pPr>
            <a:endParaRPr lang="en-US" b="1" dirty="0"/>
          </a:p>
          <a:p>
            <a:pPr marL="9525" indent="0">
              <a:spcAft>
                <a:spcPts val="600"/>
              </a:spcAft>
              <a:buNone/>
              <a:tabLst>
                <a:tab pos="266700" algn="l"/>
              </a:tabLst>
            </a:pPr>
            <a:r>
              <a:rPr lang="en-US" b="1" dirty="0"/>
              <a:t>Compliance </a:t>
            </a:r>
            <a:r>
              <a:rPr lang="en-US" b="1" dirty="0" smtClean="0"/>
              <a:t>Status</a:t>
            </a:r>
            <a:endParaRPr lang="en-US" dirty="0" smtClean="0">
              <a:cs typeface="Arial"/>
            </a:endParaRPr>
          </a:p>
          <a:p>
            <a:pPr marL="9525" indent="0">
              <a:spcAft>
                <a:spcPts val="600"/>
              </a:spcAft>
              <a:buNone/>
              <a:tabLst>
                <a:tab pos="266700" algn="l"/>
              </a:tabLst>
            </a:pPr>
            <a:r>
              <a:rPr lang="en-US" dirty="0" smtClean="0">
                <a:cs typeface="Arial"/>
              </a:rPr>
              <a:t>IN </a:t>
            </a:r>
            <a:r>
              <a:rPr lang="en-US" dirty="0">
                <a:cs typeface="Arial"/>
              </a:rPr>
              <a:t>= In Compliance   </a:t>
            </a:r>
          </a:p>
          <a:p>
            <a:pPr marL="9525" indent="0">
              <a:spcAft>
                <a:spcPts val="600"/>
              </a:spcAft>
              <a:buNone/>
              <a:tabLst>
                <a:tab pos="266700" algn="l"/>
              </a:tabLst>
            </a:pPr>
            <a:r>
              <a:rPr lang="en-US" dirty="0">
                <a:cs typeface="Arial"/>
              </a:rPr>
              <a:t>OUT  = Out of Compliance</a:t>
            </a:r>
          </a:p>
          <a:p>
            <a:pPr marL="9525" indent="0">
              <a:spcAft>
                <a:spcPts val="600"/>
              </a:spcAft>
              <a:buNone/>
              <a:tabLst>
                <a:tab pos="266700" algn="l"/>
              </a:tabLst>
            </a:pPr>
            <a:r>
              <a:rPr lang="en-US" dirty="0">
                <a:cs typeface="Arial"/>
              </a:rPr>
              <a:t>NO = Not observed</a:t>
            </a:r>
          </a:p>
          <a:p>
            <a:pPr marL="9525" indent="0">
              <a:spcAft>
                <a:spcPts val="600"/>
              </a:spcAft>
              <a:buNone/>
              <a:tabLst>
                <a:tab pos="266700" algn="l"/>
              </a:tabLst>
            </a:pPr>
            <a:r>
              <a:rPr lang="en-US" dirty="0">
                <a:cs typeface="Arial"/>
              </a:rPr>
              <a:t>NA = Not applicable</a:t>
            </a:r>
          </a:p>
          <a:p>
            <a:pPr marL="9525" indent="0">
              <a:spcAft>
                <a:spcPts val="600"/>
              </a:spcAft>
              <a:buNone/>
              <a:tabLst>
                <a:tab pos="266700" algn="l"/>
              </a:tabLst>
            </a:pPr>
            <a:r>
              <a:rPr lang="en-US" dirty="0">
                <a:cs typeface="Arial"/>
              </a:rPr>
              <a:t>COS = corrected on-site during inspection</a:t>
            </a:r>
          </a:p>
          <a:p>
            <a:pPr marL="9525" indent="0">
              <a:spcAft>
                <a:spcPts val="600"/>
              </a:spcAft>
              <a:buNone/>
              <a:tabLst>
                <a:tab pos="266700" algn="l"/>
              </a:tabLst>
            </a:pPr>
            <a:r>
              <a:rPr lang="en-US" dirty="0">
                <a:cs typeface="Arial"/>
              </a:rPr>
              <a:t>R = repeat violation</a:t>
            </a:r>
          </a:p>
          <a:p>
            <a:endParaRPr lang="en-US" dirty="0"/>
          </a:p>
        </p:txBody>
      </p:sp>
    </p:spTree>
    <p:extLst>
      <p:ext uri="{BB962C8B-B14F-4D97-AF65-F5344CB8AC3E}">
        <p14:creationId xmlns:p14="http://schemas.microsoft.com/office/powerpoint/2010/main" val="395227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New Risk Designations</a:t>
            </a:r>
            <a:endParaRPr lang="en-US" dirty="0"/>
          </a:p>
        </p:txBody>
      </p:sp>
      <p:pic>
        <p:nvPicPr>
          <p:cNvPr id="6" name="Picture Placeholder 5"/>
          <p:cNvPicPr>
            <a:picLocks noGrp="1" noChangeAspect="1"/>
          </p:cNvPicPr>
          <p:nvPr>
            <p:ph type="pic" sz="quarter" idx="13"/>
          </p:nvPr>
        </p:nvPicPr>
        <p:blipFill>
          <a:blip r:embed="rId2"/>
          <a:srcRect l="29586" r="29586"/>
          <a:stretch>
            <a:fillRect/>
          </a:stretch>
        </p:blipFill>
        <p:spPr>
          <a:xfrm rot="180000">
            <a:off x="357449" y="279717"/>
            <a:ext cx="1398314" cy="1965874"/>
          </a:xfrm>
          <a:prstGeom prst="rect">
            <a:avLst/>
          </a:prstGeom>
        </p:spPr>
      </p:pic>
      <p:sp>
        <p:nvSpPr>
          <p:cNvPr id="3" name="Content Placeholder 2"/>
          <p:cNvSpPr>
            <a:spLocks noGrp="1"/>
          </p:cNvSpPr>
          <p:nvPr>
            <p:ph idx="1"/>
          </p:nvPr>
        </p:nvSpPr>
        <p:spPr/>
        <p:txBody>
          <a:bodyPr/>
          <a:lstStyle/>
          <a:p>
            <a:r>
              <a:rPr lang="en-US" dirty="0"/>
              <a:t>The former use of “critical” or “non-critical” has been changed in recognition of the need to better identify risk-based controls within the Code’s provisions. </a:t>
            </a:r>
          </a:p>
          <a:p>
            <a:r>
              <a:rPr lang="en-US" dirty="0"/>
              <a:t>A “P” or “Pf” designation after a paragraph or subparagraph indicates that the provision within that section is a PRIORITY ITEM or PRIORITY FOUNDATION ITEM. Any unmarked provisions within a section are CORE ITEMS.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2560872"/>
              </p:ext>
            </p:extLst>
          </p:nvPr>
        </p:nvGraphicFramePr>
        <p:xfrm>
          <a:off x="2665412" y="4038600"/>
          <a:ext cx="8125884" cy="2199640"/>
        </p:xfrm>
        <a:graphic>
          <a:graphicData uri="http://schemas.openxmlformats.org/drawingml/2006/table">
            <a:tbl>
              <a:tblPr firstRow="1" bandRow="1">
                <a:tableStyleId>{5C22544A-7EE6-4342-B048-85BDC9FD1C3A}</a:tableStyleId>
              </a:tblPr>
              <a:tblGrid>
                <a:gridCol w="4062942"/>
                <a:gridCol w="4062942"/>
              </a:tblGrid>
              <a:tr h="370840">
                <a:tc>
                  <a:txBody>
                    <a:bodyPr/>
                    <a:lstStyle/>
                    <a:p>
                      <a:pPr algn="ctr"/>
                      <a:r>
                        <a:rPr lang="en-US" dirty="0" smtClean="0"/>
                        <a:t>1999</a:t>
                      </a:r>
                      <a:endParaRPr lang="en-US" dirty="0"/>
                    </a:p>
                  </a:txBody>
                  <a:tcPr/>
                </a:tc>
                <a:tc>
                  <a:txBody>
                    <a:bodyPr/>
                    <a:lstStyle/>
                    <a:p>
                      <a:pPr algn="ctr"/>
                      <a:r>
                        <a:rPr lang="en-US" dirty="0" smtClean="0"/>
                        <a:t>2013</a:t>
                      </a: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FF0000"/>
                          </a:solidFill>
                          <a:effectLst/>
                          <a:latin typeface="+mn-lt"/>
                          <a:ea typeface="+mn-ea"/>
                          <a:cs typeface="+mn-cs"/>
                        </a:rPr>
                        <a:t>Violations Related to Foodborne Illness Intervention and Risk Factors (red items)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Priority Items</a:t>
                      </a:r>
                    </a:p>
                    <a:p>
                      <a:pPr algn="ct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3366FF"/>
                          </a:solidFill>
                          <a:effectLst/>
                          <a:latin typeface="+mn-lt"/>
                          <a:ea typeface="+mn-ea"/>
                          <a:cs typeface="+mn-cs"/>
                        </a:rPr>
                        <a:t>Critical</a:t>
                      </a:r>
                      <a:r>
                        <a:rPr lang="en-US" sz="1600" kern="1200" baseline="0" dirty="0" smtClean="0">
                          <a:solidFill>
                            <a:srgbClr val="3366FF"/>
                          </a:solidFill>
                          <a:effectLst/>
                          <a:latin typeface="+mn-lt"/>
                          <a:ea typeface="+mn-ea"/>
                          <a:cs typeface="+mn-cs"/>
                        </a:rPr>
                        <a:t> Violations (blue items)</a:t>
                      </a:r>
                      <a:endParaRPr lang="en-US" sz="1600" kern="1200" dirty="0" smtClean="0">
                        <a:solidFill>
                          <a:srgbClr val="3366FF"/>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Priority Foundation Items</a:t>
                      </a:r>
                    </a:p>
                    <a:p>
                      <a:endParaRPr lang="en-US" sz="140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Non-critical violations (black</a:t>
                      </a:r>
                      <a:r>
                        <a:rPr lang="en-US" baseline="0" dirty="0" smtClean="0">
                          <a:solidFill>
                            <a:schemeClr val="tx2"/>
                          </a:solidFill>
                        </a:rPr>
                        <a:t> items)</a:t>
                      </a:r>
                      <a:endParaRPr lang="en-US" dirty="0" smtClean="0">
                        <a:solidFill>
                          <a:schemeClr val="tx2"/>
                        </a:solidFill>
                      </a:endParaRP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Core Items</a:t>
                      </a:r>
                    </a:p>
                    <a:p>
                      <a:pPr algn="ctr"/>
                      <a:endParaRPr lang="en-US" dirty="0"/>
                    </a:p>
                  </a:txBody>
                  <a:tcPr/>
                </a:tc>
              </a:tr>
            </a:tbl>
          </a:graphicData>
        </a:graphic>
      </p:graphicFrame>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Page 2</a:t>
            </a:r>
            <a:endParaRPr lang="en-US" dirty="0"/>
          </a:p>
        </p:txBody>
      </p:sp>
      <p:pic>
        <p:nvPicPr>
          <p:cNvPr id="5" name="Content Placeholder 4"/>
          <p:cNvPicPr>
            <a:picLocks noGrp="1" noChangeAspect="1"/>
          </p:cNvPicPr>
          <p:nvPr>
            <p:ph sz="half" idx="1"/>
          </p:nvPr>
        </p:nvPicPr>
        <p:blipFill>
          <a:blip r:embed="rId2"/>
          <a:stretch>
            <a:fillRect/>
          </a:stretch>
        </p:blipFill>
        <p:spPr>
          <a:xfrm>
            <a:off x="1293813" y="1651916"/>
            <a:ext cx="4206074" cy="4511431"/>
          </a:xfrm>
          <a:prstGeom prst="rect">
            <a:avLst/>
          </a:prstGeom>
        </p:spPr>
      </p:pic>
      <p:sp>
        <p:nvSpPr>
          <p:cNvPr id="4" name="Content Placeholder 3"/>
          <p:cNvSpPr>
            <a:spLocks noGrp="1"/>
          </p:cNvSpPr>
          <p:nvPr>
            <p:ph sz="half" idx="2"/>
          </p:nvPr>
        </p:nvSpPr>
        <p:spPr>
          <a:xfrm>
            <a:off x="6185854" y="228601"/>
            <a:ext cx="4480560" cy="5943600"/>
          </a:xfrm>
          <a:solidFill>
            <a:schemeClr val="accent5">
              <a:lumMod val="40000"/>
              <a:lumOff val="60000"/>
            </a:schemeClr>
          </a:solidFill>
        </p:spPr>
        <p:txBody>
          <a:bodyPr>
            <a:normAutofit/>
          </a:bodyPr>
          <a:lstStyle/>
          <a:p>
            <a:pPr marL="9525" indent="0">
              <a:buFont typeface="Arial"/>
              <a:buNone/>
              <a:tabLst>
                <a:tab pos="266700" algn="l"/>
              </a:tabLst>
            </a:pPr>
            <a:r>
              <a:rPr lang="en-US" b="1" dirty="0">
                <a:cs typeface="Arial"/>
              </a:rPr>
              <a:t>Temperature </a:t>
            </a:r>
            <a:r>
              <a:rPr lang="en-US" b="1" dirty="0" smtClean="0">
                <a:cs typeface="Arial"/>
              </a:rPr>
              <a:t>Observations</a:t>
            </a:r>
            <a:endParaRPr lang="en-US" b="1" dirty="0">
              <a:cs typeface="Arial"/>
            </a:endParaRPr>
          </a:p>
          <a:p>
            <a:pPr marL="9525" indent="0">
              <a:buFont typeface="Arial"/>
              <a:buNone/>
              <a:tabLst>
                <a:tab pos="266700" algn="l"/>
              </a:tabLst>
            </a:pPr>
            <a:r>
              <a:rPr lang="en-US" dirty="0">
                <a:cs typeface="Arial"/>
              </a:rPr>
              <a:t>Temperature observations are documented in this section</a:t>
            </a:r>
            <a:r>
              <a:rPr lang="en-US" dirty="0" smtClean="0">
                <a:cs typeface="Arial"/>
              </a:rPr>
              <a:t>.</a:t>
            </a:r>
            <a:endParaRPr lang="en-US" b="1" dirty="0">
              <a:cs typeface="Arial"/>
            </a:endParaRPr>
          </a:p>
          <a:p>
            <a:pPr marL="9525" indent="0">
              <a:buFont typeface="Arial"/>
              <a:buNone/>
              <a:tabLst>
                <a:tab pos="266700" algn="l"/>
              </a:tabLst>
            </a:pPr>
            <a:r>
              <a:rPr lang="en-US" b="1" dirty="0">
                <a:cs typeface="Arial"/>
              </a:rPr>
              <a:t>Observations and/or Corrective </a:t>
            </a:r>
            <a:r>
              <a:rPr lang="en-US" b="1" dirty="0" smtClean="0">
                <a:cs typeface="Arial"/>
              </a:rPr>
              <a:t>Actions</a:t>
            </a:r>
            <a:endParaRPr lang="en-US" b="1" dirty="0">
              <a:cs typeface="Arial"/>
            </a:endParaRPr>
          </a:p>
          <a:p>
            <a:pPr marL="9525" indent="0">
              <a:buFont typeface="Arial"/>
              <a:buNone/>
              <a:tabLst>
                <a:tab pos="266700" algn="l"/>
              </a:tabLst>
            </a:pPr>
            <a:r>
              <a:rPr lang="en-US" dirty="0" smtClean="0">
                <a:cs typeface="Arial"/>
              </a:rPr>
              <a:t>Each </a:t>
            </a:r>
            <a:r>
              <a:rPr lang="en-US" dirty="0">
                <a:cs typeface="Arial"/>
              </a:rPr>
              <a:t>violation of the code should be documented in the “Observations and </a:t>
            </a:r>
            <a:r>
              <a:rPr lang="en-US" dirty="0" smtClean="0">
                <a:cs typeface="Arial"/>
              </a:rPr>
              <a:t>Corrective </a:t>
            </a:r>
            <a:r>
              <a:rPr lang="en-US" dirty="0">
                <a:cs typeface="Arial"/>
              </a:rPr>
              <a:t>Actions” </a:t>
            </a:r>
            <a:r>
              <a:rPr lang="en-US" dirty="0" smtClean="0">
                <a:cs typeface="Arial"/>
              </a:rPr>
              <a:t>section.</a:t>
            </a:r>
          </a:p>
          <a:p>
            <a:pPr marL="9525" indent="0">
              <a:buFont typeface="Arial"/>
              <a:buNone/>
              <a:tabLst>
                <a:tab pos="266700" algn="l"/>
              </a:tabLst>
            </a:pPr>
            <a:r>
              <a:rPr lang="en-US" dirty="0" smtClean="0">
                <a:cs typeface="Arial"/>
              </a:rPr>
              <a:t>8-405.11 Timely Correction:</a:t>
            </a:r>
          </a:p>
          <a:p>
            <a:pPr marL="9525" indent="0">
              <a:buFont typeface="Arial"/>
              <a:buNone/>
              <a:tabLst>
                <a:tab pos="266700" algn="l"/>
              </a:tabLst>
            </a:pPr>
            <a:r>
              <a:rPr lang="en-US" dirty="0" smtClean="0">
                <a:cs typeface="Arial"/>
              </a:rPr>
              <a:t>Immediate correction if required by the inspector</a:t>
            </a:r>
          </a:p>
          <a:p>
            <a:pPr marL="9525" indent="0">
              <a:buFont typeface="Arial"/>
              <a:buNone/>
              <a:tabLst>
                <a:tab pos="266700" algn="l"/>
              </a:tabLst>
            </a:pPr>
            <a:r>
              <a:rPr lang="en-US" dirty="0" smtClean="0">
                <a:cs typeface="Arial"/>
              </a:rPr>
              <a:t>Within 72 hours of the inspection for a PRIORITY ITEM</a:t>
            </a:r>
          </a:p>
          <a:p>
            <a:pPr marL="9525" indent="0">
              <a:buFont typeface="Arial"/>
              <a:buNone/>
              <a:tabLst>
                <a:tab pos="266700" algn="l"/>
              </a:tabLst>
            </a:pPr>
            <a:r>
              <a:rPr lang="en-US" dirty="0" smtClean="0">
                <a:cs typeface="Arial"/>
              </a:rPr>
              <a:t>10 calendar days after the inspection for a PRIORITY FOUNDATION ITEM</a:t>
            </a:r>
          </a:p>
          <a:p>
            <a:pPr marL="9525" indent="0">
              <a:buFont typeface="Arial"/>
              <a:buNone/>
              <a:tabLst>
                <a:tab pos="266700" algn="l"/>
              </a:tabLst>
            </a:pPr>
            <a:endParaRPr lang="en-US" dirty="0">
              <a:cs typeface="Arial"/>
            </a:endParaRPr>
          </a:p>
          <a:p>
            <a:endParaRPr lang="en-US" dirty="0"/>
          </a:p>
        </p:txBody>
      </p:sp>
    </p:spTree>
    <p:extLst>
      <p:ext uri="{BB962C8B-B14F-4D97-AF65-F5344CB8AC3E}">
        <p14:creationId xmlns:p14="http://schemas.microsoft.com/office/powerpoint/2010/main" val="25173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8-405.11 Timely Correction:</a:t>
            </a:r>
            <a:br>
              <a:rPr lang="en-US" dirty="0">
                <a:cs typeface="Arial"/>
              </a:rPr>
            </a:br>
            <a:endParaRPr lang="en-US" dirty="0"/>
          </a:p>
        </p:txBody>
      </p:sp>
      <p:sp>
        <p:nvSpPr>
          <p:cNvPr id="3" name="Content Placeholder 2"/>
          <p:cNvSpPr>
            <a:spLocks noGrp="1"/>
          </p:cNvSpPr>
          <p:nvPr>
            <p:ph idx="1"/>
          </p:nvPr>
        </p:nvSpPr>
        <p:spPr/>
        <p:txBody>
          <a:bodyPr/>
          <a:lstStyle/>
          <a:p>
            <a:pPr marL="352425" indent="-342900">
              <a:tabLst>
                <a:tab pos="266700" algn="l"/>
              </a:tabLst>
            </a:pPr>
            <a:r>
              <a:rPr lang="en-US" dirty="0" smtClean="0">
                <a:cs typeface="Arial"/>
              </a:rPr>
              <a:t>Immediate </a:t>
            </a:r>
            <a:r>
              <a:rPr lang="en-US" dirty="0">
                <a:cs typeface="Arial"/>
              </a:rPr>
              <a:t>correction if required by the inspector</a:t>
            </a:r>
          </a:p>
          <a:p>
            <a:pPr marL="352425" indent="-342900">
              <a:tabLst>
                <a:tab pos="266700" algn="l"/>
              </a:tabLst>
            </a:pPr>
            <a:r>
              <a:rPr lang="en-US" dirty="0">
                <a:cs typeface="Arial"/>
              </a:rPr>
              <a:t>Within 72 hours of the inspection for a PRIORITY ITEM</a:t>
            </a:r>
          </a:p>
          <a:p>
            <a:pPr marL="352425" indent="-342900">
              <a:tabLst>
                <a:tab pos="266700" algn="l"/>
              </a:tabLst>
            </a:pPr>
            <a:r>
              <a:rPr lang="en-US" dirty="0">
                <a:cs typeface="Arial"/>
              </a:rPr>
              <a:t>10 calendar days after the inspection for a PRIORITY FOUNDATION </a:t>
            </a:r>
            <a:r>
              <a:rPr lang="en-US" dirty="0" smtClean="0">
                <a:cs typeface="Arial"/>
              </a:rPr>
              <a:t>ITEM</a:t>
            </a:r>
          </a:p>
          <a:p>
            <a:pPr marL="352425" indent="-342900">
              <a:tabLst>
                <a:tab pos="266700" algn="l"/>
              </a:tabLst>
            </a:pPr>
            <a:r>
              <a:rPr lang="en-US" dirty="0" smtClean="0">
                <a:cs typeface="Arial"/>
              </a:rPr>
              <a:t>Correction of a CORE ITEM by a date and time agreed to by the REGULATORY AUTHORITY, but no later than 90 calendar days after the inspection.</a:t>
            </a:r>
          </a:p>
          <a:p>
            <a:pPr marL="352425" indent="-342900">
              <a:tabLst>
                <a:tab pos="266700" algn="l"/>
              </a:tabLst>
            </a:pPr>
            <a:r>
              <a:rPr lang="en-US" dirty="0" smtClean="0">
                <a:cs typeface="Arial"/>
              </a:rPr>
              <a:t>The REGULATORY AUTHORITY may approve a compliance schedule that extends beyond the time limits if a written schedule of compliance is submitted and no health hazard exists.</a:t>
            </a:r>
            <a:endParaRPr lang="en-US" dirty="0">
              <a:cs typeface="Arial"/>
            </a:endParaRPr>
          </a:p>
          <a:p>
            <a:endParaRPr lang="en-US" dirty="0"/>
          </a:p>
        </p:txBody>
      </p:sp>
    </p:spTree>
    <p:extLst>
      <p:ext uri="{BB962C8B-B14F-4D97-AF65-F5344CB8AC3E}">
        <p14:creationId xmlns:p14="http://schemas.microsoft.com/office/powerpoint/2010/main" val="37626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pic>
        <p:nvPicPr>
          <p:cNvPr id="4" name="Picture 3"/>
          <p:cNvPicPr>
            <a:picLocks noChangeAspect="1"/>
          </p:cNvPicPr>
          <p:nvPr/>
        </p:nvPicPr>
        <p:blipFill>
          <a:blip r:embed="rId2"/>
          <a:stretch>
            <a:fillRect/>
          </a:stretch>
        </p:blipFill>
        <p:spPr>
          <a:xfrm>
            <a:off x="1598612" y="1752600"/>
            <a:ext cx="8231096" cy="4294786"/>
          </a:xfrm>
          <a:prstGeom prst="rect">
            <a:avLst/>
          </a:prstGeom>
        </p:spPr>
      </p:pic>
    </p:spTree>
    <p:extLst>
      <p:ext uri="{BB962C8B-B14F-4D97-AF65-F5344CB8AC3E}">
        <p14:creationId xmlns:p14="http://schemas.microsoft.com/office/powerpoint/2010/main" val="322242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5812" y="738187"/>
            <a:ext cx="8077200" cy="5381625"/>
          </a:xfrm>
          <a:prstGeom prst="rect">
            <a:avLst/>
          </a:prstGeom>
        </p:spPr>
      </p:pic>
    </p:spTree>
    <p:extLst>
      <p:ext uri="{BB962C8B-B14F-4D97-AF65-F5344CB8AC3E}">
        <p14:creationId xmlns:p14="http://schemas.microsoft.com/office/powerpoint/2010/main" val="11578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Definition of “Priority Item”</a:t>
            </a:r>
            <a:endParaRPr lang="en-US" dirty="0"/>
          </a:p>
        </p:txBody>
      </p:sp>
      <p:sp>
        <p:nvSpPr>
          <p:cNvPr id="3" name="Content Placeholder 2"/>
          <p:cNvSpPr>
            <a:spLocks noGrp="1"/>
          </p:cNvSpPr>
          <p:nvPr>
            <p:ph idx="1"/>
          </p:nvPr>
        </p:nvSpPr>
        <p:spPr/>
        <p:txBody>
          <a:bodyPr>
            <a:normAutofit/>
          </a:bodyPr>
          <a:lstStyle/>
          <a:p>
            <a:pPr fontAlgn="t"/>
            <a:r>
              <a:rPr lang="en-US" sz="1800" b="1" dirty="0"/>
              <a:t>Priority item</a:t>
            </a:r>
            <a:r>
              <a:rPr lang="en-US" sz="1800" dirty="0"/>
              <a:t> means a provision in this Code whose application contributes directly to the elimination, prevention or reduction to an acceptable level, hazards associated with foodborne illness or injury and there is no other provision that more directly controls the hazard</a:t>
            </a:r>
            <a:r>
              <a:rPr lang="en-US" sz="1800" dirty="0" smtClean="0"/>
              <a:t>.</a:t>
            </a:r>
            <a:endParaRPr lang="en-US" sz="1800" dirty="0"/>
          </a:p>
          <a:p>
            <a:pPr fontAlgn="t"/>
            <a:r>
              <a:rPr lang="en-US" sz="1800" b="1" dirty="0"/>
              <a:t>Priority item </a:t>
            </a:r>
            <a:r>
              <a:rPr lang="en-US" sz="1800" dirty="0"/>
              <a:t>includes items with a quantifiable measure to show control of hazards such as cooking, reheating, cooling, </a:t>
            </a:r>
            <a:r>
              <a:rPr lang="en-US" sz="1800" dirty="0" smtClean="0"/>
              <a:t>handwashing</a:t>
            </a:r>
            <a:endParaRPr lang="en-US" sz="1800" dirty="0"/>
          </a:p>
          <a:p>
            <a:pPr fontAlgn="t"/>
            <a:r>
              <a:rPr lang="en-US" sz="1800" b="1" dirty="0" smtClean="0"/>
              <a:t>Priority </a:t>
            </a:r>
            <a:r>
              <a:rPr lang="en-US" sz="1800" b="1" dirty="0"/>
              <a:t>item </a:t>
            </a:r>
            <a:r>
              <a:rPr lang="en-US" sz="1800" dirty="0"/>
              <a:t>is an item that is denoted in this Code with a superscript </a:t>
            </a:r>
            <a:r>
              <a:rPr lang="en-US" sz="2400" baseline="26000" dirty="0"/>
              <a:t>P</a:t>
            </a:r>
          </a:p>
          <a:p>
            <a:pPr marL="0" indent="0" fontAlgn="t">
              <a:buNone/>
            </a:pPr>
            <a:endParaRPr lang="en-US" sz="1800" dirty="0" smtClean="0"/>
          </a:p>
          <a:p>
            <a:pPr marL="0" indent="0" fontAlgn="t">
              <a:buNone/>
            </a:pPr>
            <a:r>
              <a:rPr lang="en-US" sz="1800" spc="-8" dirty="0" smtClean="0">
                <a:cs typeface="Times New Roman"/>
              </a:rPr>
              <a:t>The</a:t>
            </a:r>
            <a:r>
              <a:rPr lang="en-US" sz="1800" spc="-4" dirty="0" smtClean="0">
                <a:cs typeface="Times New Roman"/>
              </a:rPr>
              <a:t> </a:t>
            </a:r>
            <a:r>
              <a:rPr lang="en-US" sz="1800" spc="-4" dirty="0">
                <a:cs typeface="Times New Roman"/>
              </a:rPr>
              <a:t>term</a:t>
            </a:r>
            <a:r>
              <a:rPr lang="en-US" sz="1800" spc="-11" dirty="0">
                <a:cs typeface="Times New Roman"/>
              </a:rPr>
              <a:t> </a:t>
            </a:r>
            <a:r>
              <a:rPr lang="en-US" sz="1800" b="1" spc="-4" dirty="0">
                <a:cs typeface="Times New Roman"/>
              </a:rPr>
              <a:t>Pri</a:t>
            </a:r>
            <a:r>
              <a:rPr lang="en-US" sz="1800" b="1" spc="-11" dirty="0">
                <a:cs typeface="Times New Roman"/>
              </a:rPr>
              <a:t>o</a:t>
            </a:r>
            <a:r>
              <a:rPr lang="en-US" sz="1800" b="1" spc="-4" dirty="0">
                <a:cs typeface="Times New Roman"/>
              </a:rPr>
              <a:t>r</a:t>
            </a:r>
            <a:r>
              <a:rPr lang="en-US" sz="1800" b="1" spc="-8" dirty="0">
                <a:cs typeface="Times New Roman"/>
              </a:rPr>
              <a:t>i</a:t>
            </a:r>
            <a:r>
              <a:rPr lang="en-US" sz="1800" b="1" spc="-4" dirty="0">
                <a:cs typeface="Times New Roman"/>
              </a:rPr>
              <a:t>ty I</a:t>
            </a:r>
            <a:r>
              <a:rPr lang="en-US" sz="1800" b="1" spc="-8" dirty="0">
                <a:cs typeface="Times New Roman"/>
              </a:rPr>
              <a:t>tem</a:t>
            </a:r>
            <a:r>
              <a:rPr lang="en-US" sz="1800" b="1" spc="-11" dirty="0">
                <a:cs typeface="Times New Roman"/>
              </a:rPr>
              <a:t> </a:t>
            </a:r>
            <a:r>
              <a:rPr lang="en-US" sz="1800" spc="-4" dirty="0">
                <a:cs typeface="Times New Roman"/>
              </a:rPr>
              <a:t>i</a:t>
            </a:r>
            <a:r>
              <a:rPr lang="en-US" sz="1800" spc="-19" dirty="0">
                <a:cs typeface="Times New Roman"/>
              </a:rPr>
              <a:t>m</a:t>
            </a:r>
            <a:r>
              <a:rPr lang="en-US" sz="1800" spc="-4" dirty="0">
                <a:cs typeface="Times New Roman"/>
              </a:rPr>
              <a:t>pl</a:t>
            </a:r>
            <a:r>
              <a:rPr lang="en-US" sz="1800" spc="-8" dirty="0">
                <a:cs typeface="Times New Roman"/>
              </a:rPr>
              <a:t>i</a:t>
            </a:r>
            <a:r>
              <a:rPr lang="en-US" sz="1800" spc="-4" dirty="0">
                <a:cs typeface="Times New Roman"/>
              </a:rPr>
              <a:t>e</a:t>
            </a:r>
            <a:r>
              <a:rPr lang="en-US" sz="1800" dirty="0">
                <a:cs typeface="Times New Roman"/>
              </a:rPr>
              <a:t>s </a:t>
            </a:r>
            <a:r>
              <a:rPr lang="en-US" sz="1800" spc="-8" dirty="0">
                <a:cs typeface="Times New Roman"/>
              </a:rPr>
              <a:t>a</a:t>
            </a:r>
            <a:r>
              <a:rPr lang="en-US" sz="1800" dirty="0">
                <a:cs typeface="Times New Roman"/>
              </a:rPr>
              <a:t>n</a:t>
            </a:r>
            <a:r>
              <a:rPr lang="en-US" sz="1800" spc="-4" dirty="0">
                <a:cs typeface="Times New Roman"/>
              </a:rPr>
              <a:t> i</a:t>
            </a:r>
            <a:r>
              <a:rPr lang="en-US" sz="1800" spc="-19" dirty="0">
                <a:cs typeface="Times New Roman"/>
              </a:rPr>
              <a:t>m</a:t>
            </a:r>
            <a:r>
              <a:rPr lang="en-US" sz="1800" spc="-4" dirty="0">
                <a:cs typeface="Times New Roman"/>
              </a:rPr>
              <a:t>port</a:t>
            </a:r>
            <a:r>
              <a:rPr lang="en-US" sz="1800" spc="-8" dirty="0">
                <a:cs typeface="Times New Roman"/>
              </a:rPr>
              <a:t>a</a:t>
            </a:r>
            <a:r>
              <a:rPr lang="en-US" sz="1800" spc="-4" dirty="0">
                <a:cs typeface="Times New Roman"/>
              </a:rPr>
              <a:t>nce a</a:t>
            </a:r>
            <a:r>
              <a:rPr lang="en-US" sz="1800" spc="-11" dirty="0">
                <a:cs typeface="Times New Roman"/>
              </a:rPr>
              <a:t>n</a:t>
            </a:r>
            <a:r>
              <a:rPr lang="en-US" sz="1800" dirty="0">
                <a:cs typeface="Times New Roman"/>
              </a:rPr>
              <a:t>d</a:t>
            </a:r>
            <a:r>
              <a:rPr lang="en-US" sz="1800" spc="-4" dirty="0">
                <a:cs typeface="Times New Roman"/>
              </a:rPr>
              <a:t> ne</a:t>
            </a:r>
            <a:r>
              <a:rPr lang="en-US" sz="1800" spc="-8" dirty="0">
                <a:cs typeface="Times New Roman"/>
              </a:rPr>
              <a:t>e</a:t>
            </a:r>
            <a:r>
              <a:rPr lang="en-US" sz="1800" dirty="0">
                <a:cs typeface="Times New Roman"/>
              </a:rPr>
              <a:t>d </a:t>
            </a:r>
            <a:r>
              <a:rPr lang="en-US" sz="1800" spc="-8" dirty="0">
                <a:cs typeface="Times New Roman"/>
              </a:rPr>
              <a:t>f</a:t>
            </a:r>
            <a:r>
              <a:rPr lang="en-US" sz="1800" dirty="0">
                <a:cs typeface="Times New Roman"/>
              </a:rPr>
              <a:t>or</a:t>
            </a:r>
            <a:r>
              <a:rPr lang="en-US" sz="1800" spc="-4" dirty="0">
                <a:cs typeface="Times New Roman"/>
              </a:rPr>
              <a:t> i</a:t>
            </a:r>
            <a:r>
              <a:rPr lang="en-US" sz="1800" spc="-15" dirty="0">
                <a:cs typeface="Times New Roman"/>
              </a:rPr>
              <a:t>m</a:t>
            </a:r>
            <a:r>
              <a:rPr lang="en-US" sz="1800" spc="-19" dirty="0">
                <a:cs typeface="Times New Roman"/>
              </a:rPr>
              <a:t>m</a:t>
            </a:r>
            <a:r>
              <a:rPr lang="en-US" sz="1800" spc="-4" dirty="0">
                <a:cs typeface="Times New Roman"/>
              </a:rPr>
              <a:t>edia</a:t>
            </a:r>
            <a:r>
              <a:rPr lang="en-US" sz="1800" spc="-8" dirty="0">
                <a:cs typeface="Times New Roman"/>
              </a:rPr>
              <a:t>t</a:t>
            </a:r>
            <a:r>
              <a:rPr lang="en-US" sz="1800" spc="-4" dirty="0">
                <a:cs typeface="Times New Roman"/>
              </a:rPr>
              <a:t>e </a:t>
            </a:r>
            <a:r>
              <a:rPr lang="en-US" sz="1800" spc="-8" dirty="0">
                <a:cs typeface="Times New Roman"/>
              </a:rPr>
              <a:t>correction</a:t>
            </a:r>
            <a:endParaRPr lang="en-US" sz="1800" dirty="0">
              <a:cs typeface="Times New Roman"/>
            </a:endParaRPr>
          </a:p>
          <a:p>
            <a:r>
              <a:rPr lang="en-US" sz="1600" dirty="0" smtClean="0"/>
              <a:t>Example:</a:t>
            </a:r>
            <a:endParaRPr lang="en-US" sz="1600" dirty="0"/>
          </a:p>
        </p:txBody>
      </p:sp>
      <p:sp>
        <p:nvSpPr>
          <p:cNvPr id="4" name="TextBox 3"/>
          <p:cNvSpPr txBox="1"/>
          <p:nvPr/>
        </p:nvSpPr>
        <p:spPr>
          <a:xfrm>
            <a:off x="1674812" y="5334000"/>
            <a:ext cx="8311838" cy="968408"/>
          </a:xfrm>
          <a:prstGeom prst="rect">
            <a:avLst/>
          </a:prstGeom>
          <a:solidFill>
            <a:schemeClr val="accent5">
              <a:lumMod val="20000"/>
              <a:lumOff val="80000"/>
              <a:alpha val="25000"/>
            </a:schemeClr>
          </a:solidFill>
          <a:ln>
            <a:solidFill>
              <a:schemeClr val="accent5">
                <a:lumMod val="75000"/>
              </a:schemeClr>
            </a:solidFill>
          </a:ln>
        </p:spPr>
        <p:txBody>
          <a:bodyPr wrap="square" lIns="44641" tIns="22321" rIns="44641" bIns="22321" rtlCol="0">
            <a:spAutoFit/>
          </a:bodyPr>
          <a:lstStyle/>
          <a:p>
            <a:r>
              <a:rPr lang="en-US" sz="1600" b="1" dirty="0">
                <a:solidFill>
                  <a:schemeClr val="tx1"/>
                </a:solidFill>
              </a:rPr>
              <a:t>Priority (P) </a:t>
            </a:r>
          </a:p>
          <a:p>
            <a:r>
              <a:rPr lang="en-US" sz="1600" b="1" dirty="0">
                <a:solidFill>
                  <a:schemeClr val="tx1"/>
                </a:solidFill>
                <a:latin typeface="Calibri"/>
                <a:ea typeface="Calibri"/>
                <a:cs typeface="Times New Roman"/>
              </a:rPr>
              <a:t>590.002; FC  2-301.12 Cleaning Procedure</a:t>
            </a:r>
          </a:p>
          <a:p>
            <a:r>
              <a:rPr lang="en-US" sz="1600" b="1" dirty="0">
                <a:solidFill>
                  <a:srgbClr val="0000CC"/>
                </a:solidFill>
                <a:latin typeface="Calibri"/>
                <a:ea typeface="Calibri"/>
                <a:cs typeface="Times New Roman"/>
              </a:rPr>
              <a:t>Observation</a:t>
            </a:r>
            <a:r>
              <a:rPr lang="en-US" sz="1600" b="1" dirty="0">
                <a:solidFill>
                  <a:srgbClr val="FF0000"/>
                </a:solidFill>
                <a:latin typeface="Calibri"/>
                <a:ea typeface="Calibri"/>
                <a:cs typeface="Times New Roman"/>
              </a:rPr>
              <a:t> </a:t>
            </a:r>
            <a:r>
              <a:rPr lang="mr-IN" sz="1600" b="1" dirty="0">
                <a:solidFill>
                  <a:schemeClr val="tx1"/>
                </a:solidFill>
                <a:latin typeface="Calibri"/>
                <a:ea typeface="Calibri"/>
                <a:cs typeface="Times New Roman"/>
              </a:rPr>
              <a:t>–</a:t>
            </a:r>
            <a:r>
              <a:rPr lang="en-US" sz="1600" b="1" dirty="0">
                <a:solidFill>
                  <a:schemeClr val="tx1"/>
                </a:solidFill>
                <a:latin typeface="Calibri"/>
                <a:ea typeface="Calibri"/>
                <a:cs typeface="Times New Roman"/>
              </a:rPr>
              <a:t> Employees not washing hands properly.</a:t>
            </a:r>
          </a:p>
          <a:p>
            <a:endParaRPr lang="en-US" sz="1200" b="1" dirty="0">
              <a:solidFill>
                <a:schemeClr val="tx1"/>
              </a:solidFill>
              <a:latin typeface="Calibri"/>
              <a:ea typeface="Calibri"/>
              <a:cs typeface="Times New Roman"/>
            </a:endParaRPr>
          </a:p>
        </p:txBody>
      </p:sp>
    </p:spTree>
    <p:extLst>
      <p:ext uri="{BB962C8B-B14F-4D97-AF65-F5344CB8AC3E}">
        <p14:creationId xmlns:p14="http://schemas.microsoft.com/office/powerpoint/2010/main" val="41719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New Definition of “Priority Foundation Item”</a:t>
            </a:r>
            <a:endParaRPr lang="en-US" sz="3200" dirty="0"/>
          </a:p>
        </p:txBody>
      </p:sp>
      <p:sp>
        <p:nvSpPr>
          <p:cNvPr id="4" name="Content Placeholder 2"/>
          <p:cNvSpPr>
            <a:spLocks noGrp="1"/>
          </p:cNvSpPr>
          <p:nvPr>
            <p:ph idx="1"/>
          </p:nvPr>
        </p:nvSpPr>
        <p:spPr>
          <a:xfrm>
            <a:off x="1522414" y="1643063"/>
            <a:ext cx="9144000" cy="3386137"/>
          </a:xfrm>
        </p:spPr>
        <p:txBody>
          <a:bodyPr>
            <a:normAutofit fontScale="55000" lnSpcReduction="20000"/>
          </a:bodyPr>
          <a:lstStyle/>
          <a:p>
            <a:pPr fontAlgn="t"/>
            <a:endParaRPr lang="en-US" dirty="0"/>
          </a:p>
          <a:p>
            <a:pPr fontAlgn="t"/>
            <a:r>
              <a:rPr lang="en-US" sz="2600" b="1" dirty="0"/>
              <a:t>Priority foundation item </a:t>
            </a:r>
            <a:r>
              <a:rPr lang="en-US" sz="2600" dirty="0"/>
              <a:t>means a provision in this Code whose application supports, facilitates or enables one or more Priority Items</a:t>
            </a:r>
            <a:r>
              <a:rPr lang="en-US" sz="2600" dirty="0" smtClean="0"/>
              <a:t>.</a:t>
            </a:r>
            <a:endParaRPr lang="en-US" sz="2600" dirty="0"/>
          </a:p>
          <a:p>
            <a:pPr fontAlgn="t"/>
            <a:r>
              <a:rPr lang="en-US" sz="2600" b="1" dirty="0"/>
              <a:t>Priority foundation item </a:t>
            </a:r>
            <a:r>
              <a:rPr lang="en-US" sz="2600" dirty="0"/>
              <a:t>includes an item that requires the purposeful incorporation of specific actions, equipment or procedures by industry management to attain control of risk factors that contribute to foodborne illness or injury such as personnel training, infrastructure or necessary equipment, HACCP plans, documentation or record keeping, and labeling</a:t>
            </a:r>
            <a:r>
              <a:rPr lang="en-US" sz="2600" dirty="0" smtClean="0"/>
              <a:t>.</a:t>
            </a:r>
            <a:endParaRPr lang="en-US" sz="2600" b="1" dirty="0"/>
          </a:p>
          <a:p>
            <a:pPr fontAlgn="t"/>
            <a:r>
              <a:rPr lang="en-US" sz="2600" b="1" dirty="0"/>
              <a:t>Priority foundation Item </a:t>
            </a:r>
            <a:r>
              <a:rPr lang="en-US" sz="2600" dirty="0"/>
              <a:t>is an item that is denoted in this Code with a </a:t>
            </a:r>
          </a:p>
          <a:p>
            <a:pPr marL="0" indent="0" fontAlgn="t">
              <a:buNone/>
            </a:pPr>
            <a:r>
              <a:rPr lang="en-US" sz="2600" dirty="0"/>
              <a:t>       superscript </a:t>
            </a:r>
            <a:r>
              <a:rPr lang="en-US" sz="2600" b="1" baseline="26000" dirty="0" smtClean="0"/>
              <a:t>Pf</a:t>
            </a:r>
            <a:endParaRPr lang="en-US" sz="2600" dirty="0">
              <a:cs typeface="Times New Roman"/>
            </a:endParaRPr>
          </a:p>
          <a:p>
            <a:pPr marL="0" indent="0" fontAlgn="t">
              <a:buNone/>
            </a:pPr>
            <a:r>
              <a:rPr lang="en-US" sz="2600" dirty="0">
                <a:cs typeface="Times New Roman"/>
              </a:rPr>
              <a:t>The</a:t>
            </a:r>
            <a:r>
              <a:rPr lang="en-US" sz="2600" spc="-4" dirty="0">
                <a:cs typeface="Times New Roman"/>
              </a:rPr>
              <a:t> </a:t>
            </a:r>
            <a:r>
              <a:rPr lang="en-US" sz="2600" dirty="0">
                <a:cs typeface="Times New Roman"/>
              </a:rPr>
              <a:t>term</a:t>
            </a:r>
            <a:r>
              <a:rPr lang="en-US" sz="2600" spc="-11" dirty="0">
                <a:cs typeface="Times New Roman"/>
              </a:rPr>
              <a:t> </a:t>
            </a:r>
            <a:r>
              <a:rPr lang="en-US" sz="2600" b="1" dirty="0">
                <a:cs typeface="Times New Roman"/>
              </a:rPr>
              <a:t>Pri</a:t>
            </a:r>
            <a:r>
              <a:rPr lang="en-US" sz="2600" b="1" spc="-4" dirty="0">
                <a:cs typeface="Times New Roman"/>
              </a:rPr>
              <a:t>o</a:t>
            </a:r>
            <a:r>
              <a:rPr lang="en-US" sz="2600" b="1" dirty="0">
                <a:cs typeface="Times New Roman"/>
              </a:rPr>
              <a:t>r</a:t>
            </a:r>
            <a:r>
              <a:rPr lang="en-US" sz="2600" b="1" spc="-4" dirty="0">
                <a:cs typeface="Times New Roman"/>
              </a:rPr>
              <a:t>i</a:t>
            </a:r>
            <a:r>
              <a:rPr lang="en-US" sz="2600" b="1" dirty="0">
                <a:cs typeface="Times New Roman"/>
              </a:rPr>
              <a:t>ty</a:t>
            </a:r>
            <a:r>
              <a:rPr lang="en-US" sz="2600" b="1" spc="-4" dirty="0">
                <a:cs typeface="Times New Roman"/>
              </a:rPr>
              <a:t> </a:t>
            </a:r>
            <a:r>
              <a:rPr lang="en-US" sz="2600" b="1" dirty="0">
                <a:cs typeface="Times New Roman"/>
              </a:rPr>
              <a:t>Fo</a:t>
            </a:r>
            <a:r>
              <a:rPr lang="en-US" sz="2600" b="1" spc="-4" dirty="0">
                <a:cs typeface="Times New Roman"/>
              </a:rPr>
              <a:t>u</a:t>
            </a:r>
            <a:r>
              <a:rPr lang="en-US" sz="2600" b="1" dirty="0">
                <a:cs typeface="Times New Roman"/>
              </a:rPr>
              <a:t>n</a:t>
            </a:r>
            <a:r>
              <a:rPr lang="en-US" sz="2600" b="1" spc="-4" dirty="0">
                <a:cs typeface="Times New Roman"/>
              </a:rPr>
              <a:t>d</a:t>
            </a:r>
            <a:r>
              <a:rPr lang="en-US" sz="2600" b="1" dirty="0">
                <a:cs typeface="Times New Roman"/>
              </a:rPr>
              <a:t>a</a:t>
            </a:r>
            <a:r>
              <a:rPr lang="en-US" sz="2600" b="1" spc="-4" dirty="0">
                <a:cs typeface="Times New Roman"/>
              </a:rPr>
              <a:t>tio</a:t>
            </a:r>
            <a:r>
              <a:rPr lang="en-US" sz="2600" b="1" dirty="0">
                <a:cs typeface="Times New Roman"/>
              </a:rPr>
              <a:t>n</a:t>
            </a:r>
            <a:r>
              <a:rPr lang="en-US" sz="2600" b="1" spc="-4" dirty="0">
                <a:cs typeface="Times New Roman"/>
              </a:rPr>
              <a:t> </a:t>
            </a:r>
            <a:r>
              <a:rPr lang="en-US" sz="2600" dirty="0">
                <a:cs typeface="Times New Roman"/>
              </a:rPr>
              <a:t>l</a:t>
            </a:r>
            <a:r>
              <a:rPr lang="en-US" sz="2600" spc="-4" dirty="0">
                <a:cs typeface="Times New Roman"/>
              </a:rPr>
              <a:t>i</a:t>
            </a:r>
            <a:r>
              <a:rPr lang="en-US" sz="2600" dirty="0">
                <a:cs typeface="Times New Roman"/>
              </a:rPr>
              <a:t>n</a:t>
            </a:r>
            <a:r>
              <a:rPr lang="en-US" sz="2600" spc="-4" dirty="0">
                <a:cs typeface="Times New Roman"/>
              </a:rPr>
              <a:t>k</a:t>
            </a:r>
            <a:r>
              <a:rPr lang="en-US" sz="2600" dirty="0">
                <a:cs typeface="Times New Roman"/>
              </a:rPr>
              <a:t>s</a:t>
            </a:r>
            <a:r>
              <a:rPr lang="en-US" sz="2600" spc="-4" dirty="0">
                <a:cs typeface="Times New Roman"/>
              </a:rPr>
              <a:t> </a:t>
            </a:r>
            <a:r>
              <a:rPr lang="en-US" sz="2600" dirty="0">
                <a:cs typeface="Times New Roman"/>
              </a:rPr>
              <a:t>t</a:t>
            </a:r>
            <a:r>
              <a:rPr lang="en-US" sz="2600" spc="-4" dirty="0">
                <a:cs typeface="Times New Roman"/>
              </a:rPr>
              <a:t>h</a:t>
            </a:r>
            <a:r>
              <a:rPr lang="en-US" sz="2600" dirty="0">
                <a:cs typeface="Times New Roman"/>
              </a:rPr>
              <a:t>e p</a:t>
            </a:r>
            <a:r>
              <a:rPr lang="en-US" sz="2600" spc="-8" dirty="0">
                <a:cs typeface="Times New Roman"/>
              </a:rPr>
              <a:t>r</a:t>
            </a:r>
            <a:r>
              <a:rPr lang="en-US" sz="2600" spc="-4" dirty="0">
                <a:cs typeface="Times New Roman"/>
              </a:rPr>
              <a:t>o</a:t>
            </a:r>
            <a:r>
              <a:rPr lang="en-US" sz="2600" dirty="0">
                <a:cs typeface="Times New Roman"/>
              </a:rPr>
              <a:t>v</a:t>
            </a:r>
            <a:r>
              <a:rPr lang="en-US" sz="2600" spc="-4" dirty="0">
                <a:cs typeface="Times New Roman"/>
              </a:rPr>
              <a:t>isi</a:t>
            </a:r>
            <a:r>
              <a:rPr lang="en-US" sz="2600" dirty="0">
                <a:cs typeface="Times New Roman"/>
              </a:rPr>
              <a:t>on</a:t>
            </a:r>
            <a:r>
              <a:rPr lang="en-US" sz="2600" spc="-8" dirty="0">
                <a:cs typeface="Times New Roman"/>
              </a:rPr>
              <a:t> </a:t>
            </a:r>
            <a:r>
              <a:rPr lang="en-US" sz="2600" dirty="0">
                <a:cs typeface="Times New Roman"/>
              </a:rPr>
              <a:t>to</a:t>
            </a:r>
            <a:r>
              <a:rPr lang="en-US" sz="2600" spc="-4" dirty="0">
                <a:cs typeface="Times New Roman"/>
              </a:rPr>
              <a:t> </a:t>
            </a:r>
            <a:r>
              <a:rPr lang="en-US" sz="2600" dirty="0">
                <a:cs typeface="Times New Roman"/>
              </a:rPr>
              <a:t>a Pr</a:t>
            </a:r>
            <a:r>
              <a:rPr lang="en-US" sz="2600" spc="-4" dirty="0">
                <a:cs typeface="Times New Roman"/>
              </a:rPr>
              <a:t>i</a:t>
            </a:r>
            <a:r>
              <a:rPr lang="en-US" sz="2600" dirty="0">
                <a:cs typeface="Times New Roman"/>
              </a:rPr>
              <a:t>or</a:t>
            </a:r>
            <a:r>
              <a:rPr lang="en-US" sz="2600" spc="-4" dirty="0">
                <a:cs typeface="Times New Roman"/>
              </a:rPr>
              <a:t>i</a:t>
            </a:r>
            <a:r>
              <a:rPr lang="en-US" sz="2600" dirty="0">
                <a:cs typeface="Times New Roman"/>
              </a:rPr>
              <a:t>ty</a:t>
            </a:r>
            <a:r>
              <a:rPr lang="en-US" sz="2600" spc="-4" dirty="0">
                <a:cs typeface="Times New Roman"/>
              </a:rPr>
              <a:t> </a:t>
            </a:r>
            <a:r>
              <a:rPr lang="en-US" sz="2600" spc="-8" dirty="0">
                <a:cs typeface="Times New Roman"/>
              </a:rPr>
              <a:t>I</a:t>
            </a:r>
            <a:r>
              <a:rPr lang="en-US" sz="2600" dirty="0">
                <a:cs typeface="Times New Roman"/>
              </a:rPr>
              <a:t>tem</a:t>
            </a:r>
          </a:p>
          <a:p>
            <a:pPr marL="45720" indent="0" fontAlgn="t">
              <a:buNone/>
            </a:pPr>
            <a:r>
              <a:rPr lang="en-US" sz="3800" dirty="0" smtClean="0"/>
              <a:t>Example:</a:t>
            </a:r>
            <a:endParaRPr lang="en-US" sz="3800" dirty="0"/>
          </a:p>
          <a:p>
            <a:pPr marL="0" indent="0" fontAlgn="t">
              <a:buNone/>
            </a:pPr>
            <a:endParaRPr lang="en-US" dirty="0"/>
          </a:p>
          <a:p>
            <a:endParaRPr lang="en-US" dirty="0"/>
          </a:p>
        </p:txBody>
      </p:sp>
      <p:sp>
        <p:nvSpPr>
          <p:cNvPr id="5" name="TextBox 4"/>
          <p:cNvSpPr txBox="1"/>
          <p:nvPr/>
        </p:nvSpPr>
        <p:spPr>
          <a:xfrm>
            <a:off x="1827212" y="5018903"/>
            <a:ext cx="8291634" cy="968408"/>
          </a:xfrm>
          <a:prstGeom prst="rect">
            <a:avLst/>
          </a:prstGeom>
          <a:solidFill>
            <a:schemeClr val="accent5">
              <a:lumMod val="20000"/>
              <a:lumOff val="80000"/>
              <a:alpha val="25000"/>
            </a:schemeClr>
          </a:solidFill>
          <a:ln>
            <a:solidFill>
              <a:schemeClr val="accent5">
                <a:lumMod val="75000"/>
              </a:schemeClr>
            </a:solidFill>
          </a:ln>
        </p:spPr>
        <p:txBody>
          <a:bodyPr wrap="square" lIns="44641" tIns="22321" rIns="44641" bIns="22321" rtlCol="0">
            <a:spAutoFit/>
          </a:bodyPr>
          <a:lstStyle/>
          <a:p>
            <a:r>
              <a:rPr lang="en-US" sz="1600" b="1" dirty="0">
                <a:solidFill>
                  <a:schemeClr val="tx1"/>
                </a:solidFill>
              </a:rPr>
              <a:t>Priority Foundation (Pf) </a:t>
            </a:r>
          </a:p>
          <a:p>
            <a:r>
              <a:rPr lang="en-US" sz="1600" b="1" dirty="0">
                <a:solidFill>
                  <a:schemeClr val="tx1"/>
                </a:solidFill>
                <a:latin typeface="Calibri"/>
                <a:ea typeface="Calibri"/>
                <a:cs typeface="Times New Roman"/>
              </a:rPr>
              <a:t>590.006; FC 6.301.11 Handwashing Cleanser, Availability</a:t>
            </a:r>
          </a:p>
          <a:p>
            <a:r>
              <a:rPr lang="en-US" sz="1600" b="1" dirty="0">
                <a:solidFill>
                  <a:srgbClr val="0000CC"/>
                </a:solidFill>
                <a:latin typeface="Calibri"/>
                <a:ea typeface="Calibri"/>
                <a:cs typeface="Times New Roman"/>
              </a:rPr>
              <a:t>Observation</a:t>
            </a:r>
            <a:r>
              <a:rPr lang="en-US" sz="1600" b="1" dirty="0">
                <a:solidFill>
                  <a:schemeClr val="tx1"/>
                </a:solidFill>
                <a:latin typeface="Calibri"/>
                <a:ea typeface="Calibri"/>
                <a:cs typeface="Times New Roman"/>
              </a:rPr>
              <a:t> </a:t>
            </a:r>
            <a:r>
              <a:rPr lang="mr-IN" sz="1600" b="1" dirty="0">
                <a:solidFill>
                  <a:schemeClr val="tx1"/>
                </a:solidFill>
                <a:latin typeface="Calibri"/>
                <a:ea typeface="Calibri"/>
                <a:cs typeface="Times New Roman"/>
              </a:rPr>
              <a:t>–</a:t>
            </a:r>
            <a:r>
              <a:rPr lang="en-US" sz="1600" b="1" dirty="0">
                <a:solidFill>
                  <a:schemeClr val="tx1"/>
                </a:solidFill>
                <a:latin typeface="Calibri"/>
                <a:ea typeface="Calibri"/>
                <a:cs typeface="Times New Roman"/>
              </a:rPr>
              <a:t> No soap available at the handwashing sink.</a:t>
            </a:r>
          </a:p>
          <a:p>
            <a:endParaRPr lang="en-US" sz="1200" b="1" dirty="0">
              <a:solidFill>
                <a:schemeClr val="tx1"/>
              </a:solidFill>
              <a:latin typeface="Calibri"/>
              <a:ea typeface="Calibri"/>
              <a:cs typeface="Times New Roman"/>
            </a:endParaRPr>
          </a:p>
        </p:txBody>
      </p:sp>
    </p:spTree>
    <p:extLst>
      <p:ext uri="{BB962C8B-B14F-4D97-AF65-F5344CB8AC3E}">
        <p14:creationId xmlns:p14="http://schemas.microsoft.com/office/powerpoint/2010/main" val="323978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Definition of “Core Item”</a:t>
            </a:r>
            <a:endParaRPr lang="en-US" dirty="0"/>
          </a:p>
        </p:txBody>
      </p:sp>
      <p:sp>
        <p:nvSpPr>
          <p:cNvPr id="3" name="Content Placeholder 2"/>
          <p:cNvSpPr>
            <a:spLocks noGrp="1"/>
          </p:cNvSpPr>
          <p:nvPr>
            <p:ph idx="1"/>
          </p:nvPr>
        </p:nvSpPr>
        <p:spPr>
          <a:xfrm>
            <a:off x="1522414" y="1643063"/>
            <a:ext cx="9144000" cy="3462337"/>
          </a:xfrm>
        </p:spPr>
        <p:txBody>
          <a:bodyPr>
            <a:normAutofit/>
          </a:bodyPr>
          <a:lstStyle/>
          <a:p>
            <a:pPr marL="45720" indent="0" fontAlgn="t">
              <a:buNone/>
            </a:pPr>
            <a:endParaRPr lang="en-US" sz="1800" dirty="0"/>
          </a:p>
          <a:p>
            <a:pPr fontAlgn="t"/>
            <a:r>
              <a:rPr lang="en-US" sz="1800" b="1" dirty="0" smtClean="0"/>
              <a:t>Core </a:t>
            </a:r>
            <a:r>
              <a:rPr lang="en-US" sz="1800" b="1" dirty="0"/>
              <a:t>item </a:t>
            </a:r>
            <a:r>
              <a:rPr lang="en-US" sz="1800" dirty="0"/>
              <a:t>means a provision in this Code that is not designated as a Priority Item or a Priority Foundation Item</a:t>
            </a:r>
            <a:r>
              <a:rPr lang="en-US" sz="1800" dirty="0" smtClean="0"/>
              <a:t>.</a:t>
            </a:r>
            <a:endParaRPr lang="en-US" sz="1800" dirty="0"/>
          </a:p>
          <a:p>
            <a:pPr fontAlgn="t"/>
            <a:r>
              <a:rPr lang="en-US" sz="1800" b="1" dirty="0"/>
              <a:t>Core item </a:t>
            </a:r>
            <a:r>
              <a:rPr lang="en-US" sz="1800" dirty="0"/>
              <a:t>includes an item that usually relates to general sanitation, operational controls, sanitation standard operating procedures (SSOPs), facilities or structures, equipment design, or general maintenance</a:t>
            </a:r>
            <a:r>
              <a:rPr lang="en-US" sz="1800" dirty="0" smtClean="0"/>
              <a:t>.</a:t>
            </a:r>
            <a:endParaRPr lang="en-US" sz="1800" dirty="0"/>
          </a:p>
          <a:p>
            <a:pPr marL="0" indent="0" fontAlgn="t">
              <a:buNone/>
            </a:pPr>
            <a:r>
              <a:rPr lang="en-US" sz="1800" spc="-8" dirty="0"/>
              <a:t>A </a:t>
            </a:r>
            <a:r>
              <a:rPr lang="en-US" sz="1800" b="1" spc="-4" dirty="0"/>
              <a:t>Cor</a:t>
            </a:r>
            <a:r>
              <a:rPr lang="en-US" sz="1800" b="1" dirty="0"/>
              <a:t>e </a:t>
            </a:r>
            <a:r>
              <a:rPr lang="en-US" sz="1800" b="1" spc="-8" dirty="0"/>
              <a:t>Item</a:t>
            </a:r>
            <a:r>
              <a:rPr lang="en-US" sz="1800" b="1" spc="-4" dirty="0"/>
              <a:t> </a:t>
            </a:r>
            <a:r>
              <a:rPr lang="en-US" sz="1800" spc="-4" dirty="0"/>
              <a:t>ha</a:t>
            </a:r>
            <a:r>
              <a:rPr lang="en-US" sz="1800" dirty="0"/>
              <a:t>s </a:t>
            </a:r>
            <a:r>
              <a:rPr lang="en-US" sz="1800" spc="-4" dirty="0"/>
              <a:t>n</a:t>
            </a:r>
            <a:r>
              <a:rPr lang="en-US" sz="1800" dirty="0"/>
              <a:t>o </a:t>
            </a:r>
            <a:r>
              <a:rPr lang="en-US" sz="1800" spc="-4" dirty="0"/>
              <a:t>specifi</a:t>
            </a:r>
            <a:r>
              <a:rPr lang="en-US" sz="1800" dirty="0"/>
              <a:t>c</a:t>
            </a:r>
            <a:r>
              <a:rPr lang="en-US" sz="1800" spc="-4" dirty="0"/>
              <a:t> superscr</a:t>
            </a:r>
            <a:r>
              <a:rPr lang="en-US" sz="1800" spc="-8" dirty="0"/>
              <a:t>i</a:t>
            </a:r>
            <a:r>
              <a:rPr lang="en-US" sz="1800" spc="-4" dirty="0"/>
              <a:t>pt</a:t>
            </a:r>
            <a:r>
              <a:rPr lang="en-US" sz="1800" dirty="0"/>
              <a:t> </a:t>
            </a:r>
            <a:r>
              <a:rPr lang="en-US" sz="1800" spc="-4" dirty="0"/>
              <a:t>designat</a:t>
            </a:r>
            <a:r>
              <a:rPr lang="en-US" sz="1800" spc="-8" dirty="0"/>
              <a:t>i</a:t>
            </a:r>
            <a:r>
              <a:rPr lang="en-US" sz="1800" spc="-4" dirty="0"/>
              <a:t>o</a:t>
            </a:r>
            <a:r>
              <a:rPr lang="en-US" sz="1800" dirty="0"/>
              <a:t>n </a:t>
            </a:r>
            <a:r>
              <a:rPr lang="en-US" sz="1800" spc="-8" dirty="0"/>
              <a:t>i</a:t>
            </a:r>
            <a:r>
              <a:rPr lang="en-US" sz="1800" dirty="0"/>
              <a:t>n</a:t>
            </a:r>
            <a:r>
              <a:rPr lang="en-US" sz="1800" spc="-4" dirty="0"/>
              <a:t> th</a:t>
            </a:r>
            <a:r>
              <a:rPr lang="en-US" sz="1800" dirty="0"/>
              <a:t>e </a:t>
            </a:r>
            <a:r>
              <a:rPr lang="en-US" sz="1800" spc="-4" dirty="0"/>
              <a:t>Code.</a:t>
            </a:r>
            <a:endParaRPr lang="en-US" sz="1800" dirty="0"/>
          </a:p>
          <a:p>
            <a:r>
              <a:rPr lang="en-US" sz="1800" dirty="0" smtClean="0"/>
              <a:t>Example:</a:t>
            </a:r>
            <a:endParaRPr lang="en-US" sz="1800" dirty="0"/>
          </a:p>
        </p:txBody>
      </p:sp>
      <p:sp>
        <p:nvSpPr>
          <p:cNvPr id="4" name="TextBox 3"/>
          <p:cNvSpPr txBox="1"/>
          <p:nvPr/>
        </p:nvSpPr>
        <p:spPr>
          <a:xfrm>
            <a:off x="1827212" y="4802171"/>
            <a:ext cx="8291634" cy="968408"/>
          </a:xfrm>
          <a:prstGeom prst="rect">
            <a:avLst/>
          </a:prstGeom>
          <a:solidFill>
            <a:schemeClr val="accent5">
              <a:lumMod val="20000"/>
              <a:lumOff val="80000"/>
              <a:alpha val="25000"/>
            </a:schemeClr>
          </a:solidFill>
          <a:ln>
            <a:solidFill>
              <a:schemeClr val="accent5">
                <a:lumMod val="75000"/>
              </a:schemeClr>
            </a:solidFill>
          </a:ln>
        </p:spPr>
        <p:txBody>
          <a:bodyPr wrap="square" lIns="44641" tIns="22321" rIns="44641" bIns="22321" rtlCol="0">
            <a:spAutoFit/>
          </a:bodyPr>
          <a:lstStyle/>
          <a:p>
            <a:r>
              <a:rPr lang="en-US" sz="1600" b="1" dirty="0">
                <a:solidFill>
                  <a:schemeClr val="tx1"/>
                </a:solidFill>
              </a:rPr>
              <a:t>Core (C)</a:t>
            </a:r>
          </a:p>
          <a:p>
            <a:r>
              <a:rPr lang="en-US" sz="1600" b="1" dirty="0">
                <a:ea typeface="Calibri"/>
                <a:cs typeface="Times New Roman"/>
              </a:rPr>
              <a:t>590.00; FC </a:t>
            </a:r>
            <a:r>
              <a:rPr lang="en-US" sz="1600" b="1" dirty="0">
                <a:latin typeface="Calibri"/>
                <a:ea typeface="Calibri"/>
                <a:cs typeface="Times New Roman"/>
              </a:rPr>
              <a:t>6-301.14 Handwashing Signage</a:t>
            </a:r>
            <a:endParaRPr lang="en-US" sz="1600" b="1" dirty="0">
              <a:solidFill>
                <a:schemeClr val="tx1"/>
              </a:solidFill>
              <a:latin typeface="Calibri"/>
              <a:ea typeface="Calibri"/>
              <a:cs typeface="Times New Roman"/>
            </a:endParaRPr>
          </a:p>
          <a:p>
            <a:r>
              <a:rPr lang="en-US" sz="1600" b="1" dirty="0">
                <a:solidFill>
                  <a:srgbClr val="0000CC"/>
                </a:solidFill>
                <a:latin typeface="Calibri"/>
                <a:ea typeface="Calibri"/>
                <a:cs typeface="Times New Roman"/>
              </a:rPr>
              <a:t>Observation</a:t>
            </a:r>
            <a:r>
              <a:rPr lang="en-US" sz="1600" b="1" dirty="0">
                <a:solidFill>
                  <a:schemeClr val="tx1"/>
                </a:solidFill>
                <a:latin typeface="Calibri"/>
                <a:ea typeface="Calibri"/>
                <a:cs typeface="Times New Roman"/>
              </a:rPr>
              <a:t> </a:t>
            </a:r>
            <a:r>
              <a:rPr lang="mr-IN" sz="1600" b="1" dirty="0">
                <a:solidFill>
                  <a:schemeClr val="tx1"/>
                </a:solidFill>
                <a:latin typeface="Calibri"/>
                <a:ea typeface="Calibri"/>
                <a:cs typeface="Times New Roman"/>
              </a:rPr>
              <a:t>–</a:t>
            </a:r>
            <a:r>
              <a:rPr lang="en-US" sz="1600" b="1" dirty="0">
                <a:solidFill>
                  <a:schemeClr val="tx1"/>
                </a:solidFill>
                <a:latin typeface="Calibri"/>
                <a:ea typeface="Calibri"/>
                <a:cs typeface="Times New Roman"/>
              </a:rPr>
              <a:t> There was no sign indicating that employees must wash their hands.</a:t>
            </a:r>
          </a:p>
          <a:p>
            <a:endParaRPr lang="en-US" sz="1200" b="1" dirty="0">
              <a:solidFill>
                <a:schemeClr val="tx1"/>
              </a:solidFill>
              <a:latin typeface="Calibri"/>
              <a:ea typeface="Calibri"/>
              <a:cs typeface="Times New Roman"/>
            </a:endParaRPr>
          </a:p>
        </p:txBody>
      </p:sp>
    </p:spTree>
    <p:extLst>
      <p:ext uri="{BB962C8B-B14F-4D97-AF65-F5344CB8AC3E}">
        <p14:creationId xmlns:p14="http://schemas.microsoft.com/office/powerpoint/2010/main" val="848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533400"/>
            <a:ext cx="9753602" cy="871536"/>
          </a:xfrm>
        </p:spPr>
        <p:txBody>
          <a:bodyPr/>
          <a:lstStyle/>
          <a:p>
            <a:pPr marL="2470309" marR="3810" indent="-2461259">
              <a:lnSpc>
                <a:spcPts val="2850"/>
              </a:lnSpc>
            </a:pPr>
            <a:r>
              <a:rPr lang="en-US" sz="2400" b="1" spc="-19" dirty="0">
                <a:cs typeface="MS PGothic"/>
              </a:rPr>
              <a:t>590.008; FC </a:t>
            </a:r>
            <a:r>
              <a:rPr lang="en-US" sz="2400" b="1" spc="-8" dirty="0"/>
              <a:t>8</a:t>
            </a:r>
            <a:r>
              <a:rPr lang="en-US" sz="2400" b="1" dirty="0"/>
              <a:t>-405.11 &amp; FC 8-406.11</a:t>
            </a:r>
            <a:r>
              <a:rPr lang="en-US" sz="2400" b="1" spc="-19" dirty="0"/>
              <a:t>   </a:t>
            </a:r>
            <a:r>
              <a:rPr lang="en-US" sz="2400" b="1" dirty="0"/>
              <a:t>Timely Correction</a:t>
            </a:r>
            <a:endParaRPr lang="en-US" sz="2400" dirty="0"/>
          </a:p>
        </p:txBody>
      </p:sp>
      <p:sp>
        <p:nvSpPr>
          <p:cNvPr id="3" name="Subtitle 2"/>
          <p:cNvSpPr>
            <a:spLocks noGrp="1"/>
          </p:cNvSpPr>
          <p:nvPr>
            <p:ph type="subTitle" idx="1"/>
          </p:nvPr>
        </p:nvSpPr>
        <p:spPr>
          <a:xfrm>
            <a:off x="1522413" y="1828800"/>
            <a:ext cx="9144000" cy="3809999"/>
          </a:xfrm>
        </p:spPr>
        <p:txBody>
          <a:bodyPr>
            <a:normAutofit fontScale="92500" lnSpcReduction="10000"/>
          </a:bodyPr>
          <a:lstStyle/>
          <a:p>
            <a:pPr marL="9525" marR="3810" algn="l">
              <a:tabLst>
                <a:tab pos="266700" algn="l"/>
              </a:tabLst>
            </a:pPr>
            <a:r>
              <a:rPr lang="en-US" dirty="0"/>
              <a:t>Considering the nature of the potential hazard involved and the complexity of the corrective action needed, the regulatory authority may agree to or specify a longer time frame not to exceed:</a:t>
            </a:r>
          </a:p>
          <a:p>
            <a:pPr marL="266700" marR="3810" indent="-257175" algn="l">
              <a:buFont typeface="Arial"/>
              <a:buChar char="•"/>
              <a:tabLst>
                <a:tab pos="266700" algn="l"/>
              </a:tabLst>
            </a:pPr>
            <a:endParaRPr lang="en-US" dirty="0"/>
          </a:p>
          <a:p>
            <a:pPr marL="266700" marR="3810" indent="-257175" algn="l">
              <a:buFont typeface="Arial"/>
              <a:buChar char="•"/>
              <a:tabLst>
                <a:tab pos="266700" algn="l"/>
              </a:tabLst>
            </a:pPr>
            <a:r>
              <a:rPr lang="en-US" b="1" dirty="0"/>
              <a:t>Priority Item: </a:t>
            </a:r>
          </a:p>
          <a:p>
            <a:pPr marL="9525" marR="3810" algn="l">
              <a:tabLst>
                <a:tab pos="266700" algn="l"/>
              </a:tabLst>
            </a:pPr>
            <a:r>
              <a:rPr lang="en-US" b="1" dirty="0"/>
              <a:t>     </a:t>
            </a:r>
            <a:r>
              <a:rPr lang="en-US" dirty="0"/>
              <a:t>Corrected at time of inspection or 72 hours after inspection</a:t>
            </a:r>
          </a:p>
          <a:p>
            <a:pPr marL="266700" marR="3810" indent="-257175" algn="l">
              <a:buFont typeface="Arial"/>
              <a:buChar char="•"/>
              <a:tabLst>
                <a:tab pos="266700" algn="l"/>
              </a:tabLst>
            </a:pPr>
            <a:endParaRPr lang="en-US" dirty="0"/>
          </a:p>
          <a:p>
            <a:pPr marL="266700" marR="3810" indent="-257175" algn="l">
              <a:buFont typeface="Arial"/>
              <a:buChar char="•"/>
              <a:tabLst>
                <a:tab pos="266700" algn="l"/>
              </a:tabLst>
            </a:pPr>
            <a:r>
              <a:rPr lang="en-US" b="1" dirty="0"/>
              <a:t>Priority Foundation Item: </a:t>
            </a:r>
          </a:p>
          <a:p>
            <a:pPr marL="9525" marR="3810" algn="l">
              <a:tabLst>
                <a:tab pos="266700" algn="l"/>
              </a:tabLst>
            </a:pPr>
            <a:r>
              <a:rPr lang="en-US" dirty="0"/>
              <a:t>    Corrected at time of inspection or 10 calendar days after inspection</a:t>
            </a:r>
          </a:p>
          <a:p>
            <a:pPr marL="266700" marR="3810" indent="-257175" algn="l">
              <a:buFont typeface="Arial"/>
              <a:buChar char="•"/>
              <a:tabLst>
                <a:tab pos="266700" algn="l"/>
              </a:tabLst>
            </a:pPr>
            <a:endParaRPr lang="en-US" dirty="0"/>
          </a:p>
          <a:p>
            <a:pPr marL="266700" marR="3810" indent="-257175" algn="l">
              <a:buFont typeface="Arial"/>
              <a:buChar char="•"/>
              <a:tabLst>
                <a:tab pos="266700" algn="l"/>
              </a:tabLst>
            </a:pPr>
            <a:r>
              <a:rPr lang="en-US" b="1" dirty="0"/>
              <a:t>Core Item: </a:t>
            </a:r>
          </a:p>
          <a:p>
            <a:pPr marL="9525" marR="3810" algn="l">
              <a:tabLst>
                <a:tab pos="266700" algn="l"/>
              </a:tabLst>
            </a:pPr>
            <a:r>
              <a:rPr lang="en-US" dirty="0"/>
              <a:t>     As agreed to or specified by the regulatory authority, but no later than </a:t>
            </a:r>
            <a:r>
              <a:rPr lang="en-US" dirty="0" smtClean="0"/>
              <a:t>	90 </a:t>
            </a:r>
            <a:r>
              <a:rPr lang="en-US" dirty="0"/>
              <a:t>calendar </a:t>
            </a:r>
            <a:r>
              <a:rPr lang="en-US" dirty="0" smtClean="0"/>
              <a:t>days </a:t>
            </a:r>
            <a:r>
              <a:rPr lang="en-US" dirty="0"/>
              <a:t>after the inspection</a:t>
            </a:r>
          </a:p>
          <a:p>
            <a:endParaRPr lang="en-US" dirty="0"/>
          </a:p>
        </p:txBody>
      </p:sp>
    </p:spTree>
    <p:extLst>
      <p:ext uri="{BB962C8B-B14F-4D97-AF65-F5344CB8AC3E}">
        <p14:creationId xmlns:p14="http://schemas.microsoft.com/office/powerpoint/2010/main" val="3131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26" dirty="0">
                <a:solidFill>
                  <a:schemeClr val="tx2"/>
                </a:solidFill>
              </a:rPr>
              <a:t>CHA</a:t>
            </a:r>
            <a:r>
              <a:rPr lang="en-US" b="1" spc="-23" dirty="0">
                <a:solidFill>
                  <a:schemeClr val="tx2"/>
                </a:solidFill>
              </a:rPr>
              <a:t>PTER</a:t>
            </a:r>
            <a:r>
              <a:rPr lang="en-US" b="1" spc="15" dirty="0">
                <a:solidFill>
                  <a:schemeClr val="tx2"/>
                </a:solidFill>
              </a:rPr>
              <a:t> </a:t>
            </a:r>
            <a:r>
              <a:rPr lang="en-US" b="1" spc="-19" dirty="0" smtClean="0">
                <a:solidFill>
                  <a:schemeClr val="tx2"/>
                </a:solidFill>
              </a:rPr>
              <a:t>1</a:t>
            </a:r>
            <a:br>
              <a:rPr lang="en-US" b="1" spc="-19" dirty="0" smtClean="0">
                <a:solidFill>
                  <a:schemeClr val="tx2"/>
                </a:solidFill>
              </a:rPr>
            </a:br>
            <a:r>
              <a:rPr lang="en-US" dirty="0"/>
              <a:t/>
            </a:r>
            <a:br>
              <a:rPr lang="en-US" dirty="0"/>
            </a:br>
            <a:r>
              <a:rPr lang="en-US" sz="7200" b="1" dirty="0"/>
              <a:t>Definitions</a:t>
            </a:r>
            <a:br>
              <a:rPr lang="en-US" sz="7200" b="1" dirty="0"/>
            </a:br>
            <a:r>
              <a:rPr lang="en-US" sz="6000" b="1" dirty="0"/>
              <a:t>FC 1-201.10; 590.001(C)</a:t>
            </a:r>
            <a:r>
              <a:rPr lang="en-US" sz="7200" b="1" dirty="0"/>
              <a:t> </a:t>
            </a:r>
            <a:endParaRPr lang="en-US" dirty="0"/>
          </a:p>
        </p:txBody>
      </p:sp>
      <p:sp>
        <p:nvSpPr>
          <p:cNvPr id="3" name="Subtitle 2"/>
          <p:cNvSpPr>
            <a:spLocks noGrp="1"/>
          </p:cNvSpPr>
          <p:nvPr>
            <p:ph type="subTitle" idx="1"/>
          </p:nvPr>
        </p:nvSpPr>
        <p:spPr/>
        <p:txBody>
          <a:bodyPr/>
          <a:lstStyle/>
          <a:p>
            <a:r>
              <a:rPr lang="en-US" dirty="0" smtClean="0"/>
              <a:t>Additions, changes</a:t>
            </a:r>
            <a:endParaRPr lang="en-US" dirty="0"/>
          </a:p>
        </p:txBody>
      </p:sp>
    </p:spTree>
    <p:extLst>
      <p:ext uri="{BB962C8B-B14F-4D97-AF65-F5344CB8AC3E}">
        <p14:creationId xmlns:p14="http://schemas.microsoft.com/office/powerpoint/2010/main" val="42250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387</TotalTime>
  <Words>2589</Words>
  <Application>Microsoft Office PowerPoint</Application>
  <PresentationFormat>Custom</PresentationFormat>
  <Paragraphs>302</Paragraphs>
  <Slides>43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ＭＳ Ｐゴシック</vt:lpstr>
      <vt:lpstr>Arial</vt:lpstr>
      <vt:lpstr>Arial Narrow</vt:lpstr>
      <vt:lpstr>Calibri</vt:lpstr>
      <vt:lpstr>Cambria</vt:lpstr>
      <vt:lpstr>Lucida Grande</vt:lpstr>
      <vt:lpstr>Mangal</vt:lpstr>
      <vt:lpstr>Times New Roman</vt:lpstr>
      <vt:lpstr>Wingdings</vt:lpstr>
      <vt:lpstr>Food Gourmet 16x9</vt:lpstr>
      <vt:lpstr>Understanding the New Food Code</vt:lpstr>
      <vt:lpstr>Agenda</vt:lpstr>
      <vt:lpstr>On September 12, 2018, the Massachusetts Department of Public Health amended 105 CMR 590.00: State Sanitary Code Chapter X: Minimum Sanitation Standards for Food Establishments to include sections of the 2013 FDA Food Code, with amendments made by FDA in 2015. The amendments to 105 CMR 590.000 were published in the Massachusetts register on October 5, 2018 and became effective upon publication. </vt:lpstr>
      <vt:lpstr> New Risk Designations</vt:lpstr>
      <vt:lpstr>New Definition of “Priority Item”</vt:lpstr>
      <vt:lpstr>New Definition of “Priority Foundation Item”</vt:lpstr>
      <vt:lpstr>New Definition of “Core Item”</vt:lpstr>
      <vt:lpstr>590.008; FC 8-405.11 &amp; FC 8-406.11   Timely Correction</vt:lpstr>
      <vt:lpstr>CHAPTER 1  Definitions FC 1-201.10; 590.001(C) </vt:lpstr>
      <vt:lpstr>Time/Temperature Control for Safety Food (TCS)</vt:lpstr>
      <vt:lpstr>   CHAPTER 2  Management and Personnel </vt:lpstr>
      <vt:lpstr>590.002(B); FC 2-102.11  Person in Charge – DemonstrationPf </vt:lpstr>
      <vt:lpstr>590.002 (D); FC 2-103.11 PIC DutiesPf</vt:lpstr>
      <vt:lpstr>590.002 (D); FC 2-103.11 PIC DutiesPf</vt:lpstr>
      <vt:lpstr>Employee Health &amp; Hygiene</vt:lpstr>
      <vt:lpstr>590.002 (E); FC 2-201.11; FC 2-201.11  Reportable History of Exposure </vt:lpstr>
      <vt:lpstr>590.002 (G); FC 2-201.20  </vt:lpstr>
      <vt:lpstr>Responding to Contamination Events </vt:lpstr>
      <vt:lpstr>590.002; FC 2-301.14 When to Wash HandsP</vt:lpstr>
      <vt:lpstr>PowerPoint Presentation</vt:lpstr>
      <vt:lpstr>PowerPoint Presentation</vt:lpstr>
      <vt:lpstr>PowerPoint Presentation</vt:lpstr>
      <vt:lpstr>PowerPoint Presentation</vt:lpstr>
      <vt:lpstr>PowerPoint Presentation</vt:lpstr>
      <vt:lpstr>590.003; FC 3-401.14  Non-Continuous Cooking of Raw Animal Foods</vt:lpstr>
      <vt:lpstr>590.003; FC 3-401.14  Non-Continuous Cooking of Raw Animal Foods</vt:lpstr>
      <vt:lpstr>590.003; FC 3-401.14  Non-Continuous Cooking of Raw Animal Foods</vt:lpstr>
      <vt:lpstr>New Temperature Danger Zone</vt:lpstr>
      <vt:lpstr>590.003; FC  3-304.17 Refilling Returnables</vt:lpstr>
      <vt:lpstr>Refilling Returnables Cont’d </vt:lpstr>
      <vt:lpstr>Refilling Returnables Cont’d </vt:lpstr>
      <vt:lpstr>590.003; FC  3-502.11 Variance RequiredPf </vt:lpstr>
      <vt:lpstr> 590.003; FC 3-502.12 Reduced Oxygen Packaging Without a Variance (need a HACCP plan) </vt:lpstr>
      <vt:lpstr>CHAPTER 4  </vt:lpstr>
      <vt:lpstr>590.004; FC  4-302.13 (A)  Temperature Measuring Devices </vt:lpstr>
      <vt:lpstr>CHAPTER 8 </vt:lpstr>
      <vt:lpstr>590.008; FC  8-304.11  Responsibilities of the Permit Holder</vt:lpstr>
      <vt:lpstr>Inspection Form</vt:lpstr>
      <vt:lpstr>What’s New on Page 1</vt:lpstr>
      <vt:lpstr>New Page 2</vt:lpstr>
      <vt:lpstr>8-405.11 Timely Correction: </vt:lpstr>
      <vt:lpstr>References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New Food Code</dc:title>
  <dc:creator>Meggan Tierney</dc:creator>
  <cp:lastModifiedBy>Meggan Tierney</cp:lastModifiedBy>
  <cp:revision>36</cp:revision>
  <cp:lastPrinted>2019-04-16T17:06:00Z</cp:lastPrinted>
  <dcterms:created xsi:type="dcterms:W3CDTF">2019-03-08T19:38:05Z</dcterms:created>
  <dcterms:modified xsi:type="dcterms:W3CDTF">2019-04-19T13:33:50Z</dcterms:modified>
</cp:coreProperties>
</file>